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Lst>
  <p:sldSz cy="3454400" cx="4597400"/>
  <p:notesSz cx="6858000" cy="9144000"/>
  <p:embeddedFontLst>
    <p:embeddedFont>
      <p:font typeface="Roboto"/>
      <p:regular r:id="rId78"/>
      <p:bold r:id="rId79"/>
      <p:italic r:id="rId80"/>
      <p:boldItalic r:id="rId81"/>
    </p:embeddedFont>
    <p:embeddedFont>
      <p:font typeface="Lato"/>
      <p:regular r:id="rId82"/>
      <p:bold r:id="rId83"/>
      <p:italic r:id="rId84"/>
      <p:boldItalic r:id="rId85"/>
    </p:embeddedFont>
    <p:embeddedFont>
      <p:font typeface="Cabin Condensed"/>
      <p:regular r:id="rId86"/>
      <p:bold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D518A2-9B97-4AB2-8CDF-8419524ED110}">
  <a:tblStyle styleId="{B7D518A2-9B97-4AB2-8CDF-8419524ED11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Lato-italic.fntdata"/><Relationship Id="rId83" Type="http://schemas.openxmlformats.org/officeDocument/2006/relationships/font" Target="fonts/Lato-bold.fntdata"/><Relationship Id="rId42" Type="http://schemas.openxmlformats.org/officeDocument/2006/relationships/slide" Target="slides/slide36.xml"/><Relationship Id="rId86" Type="http://schemas.openxmlformats.org/officeDocument/2006/relationships/font" Target="fonts/CabinCondensed-regular.fntdata"/><Relationship Id="rId41" Type="http://schemas.openxmlformats.org/officeDocument/2006/relationships/slide" Target="slides/slide35.xml"/><Relationship Id="rId85" Type="http://schemas.openxmlformats.org/officeDocument/2006/relationships/font" Target="fonts/Lato-boldItalic.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CabinCondensed-bold.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Roboto-italic.fntdata"/><Relationship Id="rId82" Type="http://schemas.openxmlformats.org/officeDocument/2006/relationships/font" Target="fonts/Lato-regular.fntdata"/><Relationship Id="rId81"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Roboto-bold.fntdata"/><Relationship Id="rId34" Type="http://schemas.openxmlformats.org/officeDocument/2006/relationships/slide" Target="slides/slide28.xml"/><Relationship Id="rId78" Type="http://schemas.openxmlformats.org/officeDocument/2006/relationships/font" Target="fonts/Roboto-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86bd5f1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986bd5f1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986bd5f1f_1_3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986bd5f1f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986bd5f1f_1_4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986bd5f1f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48576095d5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48576095d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48576095d5_0_1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48576095d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48576095d5_0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48576095d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986bd5f1f_1_4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986bd5f1f_1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986bd5f1f_1_5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986bd5f1f_1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986bd5f1f_1_6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986bd5f1f_1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986bd5f1f_1_7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986bd5f1f_1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2986bd5f1f_1_7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2986bd5f1f_1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986bd5f1f_1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986bd5f1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986bd5f1f_1_8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2986bd5f1f_1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2986bd5f1f_1_9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2986bd5f1f_1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2986bd5f1f_1_10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2986bd5f1f_1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2986bd5f1f_1_1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2986bd5f1f_1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2986bd5f1f_1_12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2986bd5f1f_1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2986bd5f1f_1_13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2986bd5f1f_1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2986bd5f5c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2986bd5f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2986bd5f1f_1_14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2986bd5f1f_1_1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2986bd5f1f_1_14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2986bd5f1f_1_1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2986bd5f5c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2986bd5f5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986bd5f5c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986bd5f5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2986bd5f5c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2986bd5f5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2986bd5f5c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2986bd5f5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g2986bd5f5c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15" name="Google Shape;1815;g2986bd5f5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9" name="Shape 1829"/>
        <p:cNvGrpSpPr/>
        <p:nvPr/>
      </p:nvGrpSpPr>
      <p:grpSpPr>
        <a:xfrm>
          <a:off x="0" y="0"/>
          <a:ext cx="0" cy="0"/>
          <a:chOff x="0" y="0"/>
          <a:chExt cx="0" cy="0"/>
        </a:xfrm>
      </p:grpSpPr>
      <p:sp>
        <p:nvSpPr>
          <p:cNvPr id="1830" name="Google Shape;1830;g2986bd5f5c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1" name="Google Shape;1831;g2986bd5f5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2986bd5f5c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2986bd5f5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2986bd5f5c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2986bd5f5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2986bd5f5c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2986bd5f5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2986bd5f5c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2986bd5f5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2986bd5f5c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2986bd5f5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2986bd5f5c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2986bd5f5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986bd5f1f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986bd5f1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2986bd5f5c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2986bd5f5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2986bd5f5c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2986bd5f5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7" name="Shape 1897"/>
        <p:cNvGrpSpPr/>
        <p:nvPr/>
      </p:nvGrpSpPr>
      <p:grpSpPr>
        <a:xfrm>
          <a:off x="0" y="0"/>
          <a:ext cx="0" cy="0"/>
          <a:chOff x="0" y="0"/>
          <a:chExt cx="0" cy="0"/>
        </a:xfrm>
      </p:grpSpPr>
      <p:sp>
        <p:nvSpPr>
          <p:cNvPr id="1898" name="Google Shape;1898;g2986bd5f5c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99" name="Google Shape;1899;g2986bd5f5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2986bd5f5c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2986bd5f5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2986bd5f5c_0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2986bd5f5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2986bd5f5c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2986bd5f5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2986bd5f5c_0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34" name="Google Shape;1934;g2986bd5f5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2986bd5f5c_0_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1" name="Google Shape;1941;g2986bd5f5c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2986bd5f5c_0_2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2986bd5f5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2986bd5f5c_0_2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2986bd5f5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986bd5f1f_1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986bd5f1f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2986bd5f5c_0_2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2986bd5f5c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2986bd5f5c_0_2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2986bd5f5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g2986bd5f5c_0_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2" name="Google Shape;1982;g2986bd5f5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2986bd5f5c_0_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2986bd5f5c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g2b1f83d752_1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08" name="Google Shape;2008;g2b1f83d752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g2986bd5f5c_0_3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9" name="Google Shape;2019;g2986bd5f5c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g2b1f83d752_1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2b1f83d752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g2b70125bd0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2b70125bd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2b70125bd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2b70125b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2b70125bd0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2b70125b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986bd5f1f_1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986bd5f1f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2" name="Shape 2052"/>
        <p:cNvGrpSpPr/>
        <p:nvPr/>
      </p:nvGrpSpPr>
      <p:grpSpPr>
        <a:xfrm>
          <a:off x="0" y="0"/>
          <a:ext cx="0" cy="0"/>
          <a:chOff x="0" y="0"/>
          <a:chExt cx="0" cy="0"/>
        </a:xfrm>
      </p:grpSpPr>
      <p:sp>
        <p:nvSpPr>
          <p:cNvPr id="2053" name="Google Shape;2053;g2b70125bd0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54" name="Google Shape;2054;g2b70125bd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2986bd5f5c_0_2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0" name="Google Shape;2060;g2986bd5f5c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2986bd5f5c_0_2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2986bd5f5c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2986bd5f5c_0_2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2986bd5f5c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g2986bd5f5c_0_2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8" name="Google Shape;2078;g2986bd5f5c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2" name="Shape 2082"/>
        <p:cNvGrpSpPr/>
        <p:nvPr/>
      </p:nvGrpSpPr>
      <p:grpSpPr>
        <a:xfrm>
          <a:off x="0" y="0"/>
          <a:ext cx="0" cy="0"/>
          <a:chOff x="0" y="0"/>
          <a:chExt cx="0" cy="0"/>
        </a:xfrm>
      </p:grpSpPr>
      <p:sp>
        <p:nvSpPr>
          <p:cNvPr id="2083" name="Google Shape;2083;g2986bd5f5c_0_3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4" name="Google Shape;2084;g2986bd5f5c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2986bd5f5c_0_3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2986bd5f5c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2986bd5f5c_0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2986bd5f5c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g2986bd5f5c_0_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2" name="Google Shape;2102;g2986bd5f5c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2986bd5f5c_0_3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2986bd5f5c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986bd5f1f_1_1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986bd5f1f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2986bd5f5c_0_3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2986bd5f5c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g2986bd5f5c_0_3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0" name="Google Shape;2120;g2986bd5f5c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986bd5f1f_1_2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986bd5f1f_1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986bd5f1f_1_2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986bd5f1f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
        <p:nvSpPr>
          <p:cNvPr id="15" name="Google Shape;15;p2"/>
          <p:cNvSpPr txBox="1"/>
          <p:nvPr>
            <p:ph type="title"/>
          </p:nvPr>
        </p:nvSpPr>
        <p:spPr>
          <a:xfrm>
            <a:off x="19750" y="1510000"/>
            <a:ext cx="4557900" cy="434400"/>
          </a:xfrm>
          <a:prstGeom prst="rect">
            <a:avLst/>
          </a:prstGeom>
        </p:spPr>
        <p:txBody>
          <a:bodyPr anchorCtr="0" anchor="ctr" bIns="91425" lIns="91425" spcFirstLastPara="1" rIns="91425" wrap="square" tIns="91425">
            <a:noAutofit/>
          </a:bodyPr>
          <a:lstStyle>
            <a:lvl1pPr lvl="0">
              <a:spcBef>
                <a:spcPts val="0"/>
              </a:spcBef>
              <a:spcAft>
                <a:spcPts val="0"/>
              </a:spcAft>
              <a:buNone/>
              <a:defRPr sz="30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blank">
  <p:cSld name="BLANK">
    <p:spTree>
      <p:nvGrpSpPr>
        <p:cNvPr id="66" name="Shape 66"/>
        <p:cNvGrpSpPr/>
        <p:nvPr/>
      </p:nvGrpSpPr>
      <p:grpSpPr>
        <a:xfrm>
          <a:off x="0" y="0"/>
          <a:ext cx="0" cy="0"/>
          <a:chOff x="0" y="0"/>
          <a:chExt cx="0" cy="0"/>
        </a:xfrm>
      </p:grpSpPr>
      <p:sp>
        <p:nvSpPr>
          <p:cNvPr id="67" name="Google Shape;67;p12"/>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
        <p:nvSpPr>
          <p:cNvPr id="70" name="Google Shape;70;p12"/>
          <p:cNvSpPr txBox="1"/>
          <p:nvPr>
            <p:ph type="title"/>
          </p:nvPr>
        </p:nvSpPr>
        <p:spPr>
          <a:xfrm>
            <a:off x="19750" y="1510000"/>
            <a:ext cx="4557900" cy="434400"/>
          </a:xfrm>
          <a:prstGeom prst="rect">
            <a:avLst/>
          </a:prstGeom>
        </p:spPr>
        <p:txBody>
          <a:bodyPr anchorCtr="0" anchor="ctr" bIns="91425" lIns="91425" spcFirstLastPara="1" rIns="91425" wrap="square" tIns="91425">
            <a:noAutofit/>
          </a:bodyPr>
          <a:lstStyle>
            <a:lvl1pPr lvl="0">
              <a:spcBef>
                <a:spcPts val="0"/>
              </a:spcBef>
              <a:spcAft>
                <a:spcPts val="0"/>
              </a:spcAft>
              <a:buNone/>
              <a:defRPr sz="30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type="title">
  <p:cSld name="TITLE">
    <p:spTree>
      <p:nvGrpSpPr>
        <p:cNvPr id="71" name="Shape 71"/>
        <p:cNvGrpSpPr/>
        <p:nvPr/>
      </p:nvGrpSpPr>
      <p:grpSpPr>
        <a:xfrm>
          <a:off x="0" y="0"/>
          <a:ext cx="0" cy="0"/>
          <a:chOff x="0" y="0"/>
          <a:chExt cx="0" cy="0"/>
        </a:xfrm>
      </p:grpSpPr>
      <p:sp>
        <p:nvSpPr>
          <p:cNvPr id="72" name="Google Shape;72;p13"/>
          <p:cNvSpPr txBox="1"/>
          <p:nvPr>
            <p:ph idx="1" type="subTitle"/>
          </p:nvPr>
        </p:nvSpPr>
        <p:spPr>
          <a:xfrm>
            <a:off x="1104900" y="5426288"/>
            <a:ext cx="5156100" cy="2447100"/>
          </a:xfrm>
          <a:prstGeom prst="rect">
            <a:avLst/>
          </a:prstGeom>
          <a:noFill/>
          <a:ln>
            <a:noFill/>
          </a:ln>
        </p:spPr>
        <p:txBody>
          <a:bodyPr anchorCtr="0" anchor="t" bIns="91425" lIns="91425" spcFirstLastPara="1" rIns="91425" wrap="square" tIns="91425">
            <a:noAutofit/>
          </a:bodyPr>
          <a:lstStyle>
            <a:lvl1pPr indent="0" lvl="0" marL="0" marR="0" rtl="0" algn="ctr">
              <a:spcBef>
                <a:spcPts val="640"/>
              </a:spcBef>
              <a:spcAft>
                <a:spcPts val="0"/>
              </a:spcAft>
              <a:buClr>
                <a:srgbClr val="888888"/>
              </a:buClr>
              <a:buSzPts val="1200"/>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spcAft>
                <a:spcPts val="0"/>
              </a:spcAft>
              <a:buClr>
                <a:srgbClr val="888888"/>
              </a:buClr>
              <a:buSzPts val="12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spcAft>
                <a:spcPts val="0"/>
              </a:spcAft>
              <a:buClr>
                <a:srgbClr val="888888"/>
              </a:buClr>
              <a:buSzPts val="12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spcAft>
                <a:spcPts val="0"/>
              </a:spcAft>
              <a:buClr>
                <a:srgbClr val="888888"/>
              </a:buClr>
              <a:buSzPts val="12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spcAft>
                <a:spcPts val="0"/>
              </a:spcAft>
              <a:buClr>
                <a:srgbClr val="888888"/>
              </a:buClr>
              <a:buSzPts val="12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12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12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12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1200"/>
              <a:buFont typeface="Arial"/>
              <a:buNone/>
              <a:defRPr b="0" i="0" sz="2000" u="none" cap="none" strike="noStrike">
                <a:solidFill>
                  <a:srgbClr val="888888"/>
                </a:solidFill>
                <a:latin typeface="Calibri"/>
                <a:ea typeface="Calibri"/>
                <a:cs typeface="Calibri"/>
                <a:sym typeface="Calibri"/>
              </a:defRPr>
            </a:lvl9pPr>
          </a:lstStyle>
          <a:p/>
        </p:txBody>
      </p:sp>
      <p:sp>
        <p:nvSpPr>
          <p:cNvPr id="73" name="Google Shape;73;p13"/>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 name="Shape 76"/>
        <p:cNvGrpSpPr/>
        <p:nvPr/>
      </p:nvGrpSpPr>
      <p:grpSpPr>
        <a:xfrm>
          <a:off x="0" y="0"/>
          <a:ext cx="0" cy="0"/>
          <a:chOff x="0" y="0"/>
          <a:chExt cx="0" cy="0"/>
        </a:xfrm>
      </p:grpSpPr>
      <p:sp>
        <p:nvSpPr>
          <p:cNvPr id="77" name="Google Shape;77;p14"/>
          <p:cNvSpPr txBox="1"/>
          <p:nvPr>
            <p:ph type="title"/>
          </p:nvPr>
        </p:nvSpPr>
        <p:spPr>
          <a:xfrm>
            <a:off x="0" y="0"/>
            <a:ext cx="4597500" cy="734100"/>
          </a:xfrm>
          <a:prstGeom prst="rect">
            <a:avLst/>
          </a:prstGeom>
          <a:noFill/>
          <a:ln>
            <a:noFill/>
          </a:ln>
        </p:spPr>
        <p:txBody>
          <a:bodyPr anchorCtr="0" anchor="ctr" bIns="91425" lIns="91425" spcFirstLastPara="1" rIns="91425" wrap="square" tIns="91425">
            <a:noAutofit/>
          </a:bodyPr>
          <a:lstStyle>
            <a:lvl1pPr indent="0" lvl="0" marL="0" marR="0" rtl="0">
              <a:spcBef>
                <a:spcPts val="0"/>
              </a:spcBef>
              <a:spcAft>
                <a:spcPts val="0"/>
              </a:spcAft>
              <a:buClr>
                <a:srgbClr val="0E5A73"/>
              </a:buClr>
              <a:buSzPts val="2400"/>
              <a:buFont typeface="Cabin Condensed"/>
              <a:buNone/>
              <a:defRPr b="0" i="0" sz="2400" u="none" cap="none" strike="noStrike">
                <a:solidFill>
                  <a:srgbClr val="0E5A73"/>
                </a:solidFill>
                <a:latin typeface="Cabin Condensed"/>
                <a:ea typeface="Cabin Condensed"/>
                <a:cs typeface="Cabin Condensed"/>
                <a:sym typeface="Cabin Condensed"/>
              </a:defRPr>
            </a:lvl1pPr>
            <a:lvl2pPr indent="0" lvl="1" algn="ctr">
              <a:spcBef>
                <a:spcPts val="0"/>
              </a:spcBef>
              <a:spcAft>
                <a:spcPts val="0"/>
              </a:spcAft>
              <a:buSzPts val="1400"/>
              <a:buNone/>
              <a:defRPr sz="1800"/>
            </a:lvl2pPr>
            <a:lvl3pPr indent="0" lvl="2" algn="ctr">
              <a:spcBef>
                <a:spcPts val="0"/>
              </a:spcBef>
              <a:spcAft>
                <a:spcPts val="0"/>
              </a:spcAft>
              <a:buSzPts val="1400"/>
              <a:buNone/>
              <a:defRPr sz="1800"/>
            </a:lvl3pPr>
            <a:lvl4pPr indent="0" lvl="3" algn="ctr">
              <a:spcBef>
                <a:spcPts val="0"/>
              </a:spcBef>
              <a:spcAft>
                <a:spcPts val="0"/>
              </a:spcAft>
              <a:buSzPts val="1400"/>
              <a:buNone/>
              <a:defRPr sz="1800"/>
            </a:lvl4pPr>
            <a:lvl5pPr indent="0" lvl="4" algn="ctr">
              <a:spcBef>
                <a:spcPts val="0"/>
              </a:spcBef>
              <a:spcAft>
                <a:spcPts val="0"/>
              </a:spcAft>
              <a:buSzPts val="1400"/>
              <a:buNone/>
              <a:defRPr sz="1800"/>
            </a:lvl5pPr>
            <a:lvl6pPr indent="0" lvl="5" algn="ctr">
              <a:spcBef>
                <a:spcPts val="0"/>
              </a:spcBef>
              <a:spcAft>
                <a:spcPts val="0"/>
              </a:spcAft>
              <a:buSzPts val="1400"/>
              <a:buNone/>
              <a:defRPr sz="1800"/>
            </a:lvl6pPr>
            <a:lvl7pPr indent="0" lvl="6" algn="ctr">
              <a:spcBef>
                <a:spcPts val="0"/>
              </a:spcBef>
              <a:spcAft>
                <a:spcPts val="0"/>
              </a:spcAft>
              <a:buSzPts val="1400"/>
              <a:buNone/>
              <a:defRPr sz="1800"/>
            </a:lvl7pPr>
            <a:lvl8pPr indent="0" lvl="7" algn="ctr">
              <a:spcBef>
                <a:spcPts val="0"/>
              </a:spcBef>
              <a:spcAft>
                <a:spcPts val="0"/>
              </a:spcAft>
              <a:buSzPts val="1400"/>
              <a:buNone/>
              <a:defRPr sz="1800"/>
            </a:lvl8pPr>
            <a:lvl9pPr indent="0" lvl="8" algn="ctr">
              <a:spcBef>
                <a:spcPts val="0"/>
              </a:spcBef>
              <a:spcAft>
                <a:spcPts val="0"/>
              </a:spcAft>
              <a:buSzPts val="1400"/>
              <a:buNone/>
              <a:defRPr sz="1800"/>
            </a:lvl9pPr>
          </a:lstStyle>
          <a:p/>
        </p:txBody>
      </p:sp>
      <p:sp>
        <p:nvSpPr>
          <p:cNvPr id="78" name="Google Shape;78;p14"/>
          <p:cNvSpPr txBox="1"/>
          <p:nvPr>
            <p:ph idx="1" type="body"/>
          </p:nvPr>
        </p:nvSpPr>
        <p:spPr>
          <a:xfrm>
            <a:off x="78875" y="625526"/>
            <a:ext cx="3334800" cy="1391400"/>
          </a:xfrm>
          <a:prstGeom prst="rect">
            <a:avLst/>
          </a:prstGeom>
          <a:noFill/>
          <a:ln>
            <a:noFill/>
          </a:ln>
        </p:spPr>
        <p:txBody>
          <a:bodyPr anchorCtr="0" anchor="t" bIns="91425" lIns="91425" spcFirstLastPara="1" rIns="91425" wrap="square" tIns="91425">
            <a:noAutofit/>
          </a:bodyPr>
          <a:lstStyle>
            <a:lvl1pPr indent="-304800" lvl="0" marL="457200" marR="0" rtl="0" algn="l">
              <a:spcBef>
                <a:spcPts val="640"/>
              </a:spcBef>
              <a:spcAft>
                <a:spcPts val="0"/>
              </a:spcAft>
              <a:buClr>
                <a:srgbClr val="5C5C5C"/>
              </a:buClr>
              <a:buSzPts val="1200"/>
              <a:buChar char="•"/>
              <a:defRPr b="0" i="0" u="none" cap="none" strike="noStrike">
                <a:solidFill>
                  <a:srgbClr val="5C5C5C"/>
                </a:solidFill>
              </a:defRPr>
            </a:lvl1pPr>
            <a:lvl2pPr indent="-304800" lvl="1" marL="914400" marR="0" rtl="0" algn="l">
              <a:spcBef>
                <a:spcPts val="560"/>
              </a:spcBef>
              <a:spcAft>
                <a:spcPts val="0"/>
              </a:spcAft>
              <a:buClr>
                <a:srgbClr val="5C5C5C"/>
              </a:buClr>
              <a:buSzPts val="1200"/>
              <a:buChar char="–"/>
              <a:defRPr b="0" i="0" u="none" cap="none" strike="noStrike">
                <a:solidFill>
                  <a:srgbClr val="5C5C5C"/>
                </a:solidFill>
              </a:defRPr>
            </a:lvl2pPr>
            <a:lvl3pPr indent="-304800" lvl="2" marL="1371600" marR="0" rtl="0" algn="l">
              <a:spcBef>
                <a:spcPts val="480"/>
              </a:spcBef>
              <a:spcAft>
                <a:spcPts val="0"/>
              </a:spcAft>
              <a:buClr>
                <a:srgbClr val="5C5C5C"/>
              </a:buClr>
              <a:buSzPts val="1200"/>
              <a:buChar char="•"/>
              <a:defRPr b="0" i="0" u="none" cap="none" strike="noStrike">
                <a:solidFill>
                  <a:srgbClr val="5C5C5C"/>
                </a:solidFill>
              </a:defRPr>
            </a:lvl3pPr>
            <a:lvl4pPr indent="-304800" lvl="3" marL="1828800" marR="0" rtl="0" algn="l">
              <a:spcBef>
                <a:spcPts val="400"/>
              </a:spcBef>
              <a:spcAft>
                <a:spcPts val="0"/>
              </a:spcAft>
              <a:buClr>
                <a:srgbClr val="5C5C5C"/>
              </a:buClr>
              <a:buSzPts val="1200"/>
              <a:buChar char="–"/>
              <a:defRPr b="0" i="0" u="none" cap="none" strike="noStrike">
                <a:solidFill>
                  <a:srgbClr val="5C5C5C"/>
                </a:solidFill>
              </a:defRPr>
            </a:lvl4pPr>
            <a:lvl5pPr indent="-304800" lvl="4" marL="2286000" marR="0" rtl="0" algn="l">
              <a:spcBef>
                <a:spcPts val="400"/>
              </a:spcBef>
              <a:spcAft>
                <a:spcPts val="0"/>
              </a:spcAft>
              <a:buClr>
                <a:srgbClr val="5C5C5C"/>
              </a:buClr>
              <a:buSzPts val="1200"/>
              <a:buChar char="»"/>
              <a:defRPr b="0" i="0" u="none" cap="none" strike="noStrike">
                <a:solidFill>
                  <a:srgbClr val="5C5C5C"/>
                </a:solidFill>
              </a:defRPr>
            </a:lvl5pPr>
            <a:lvl6pPr indent="-304800" lvl="5" marL="2743200" marR="0" rtl="0" algn="l">
              <a:spcBef>
                <a:spcPts val="400"/>
              </a:spcBef>
              <a:spcAft>
                <a:spcPts val="0"/>
              </a:spcAft>
              <a:buClr>
                <a:srgbClr val="5C5C5C"/>
              </a:buClr>
              <a:buSzPts val="1200"/>
              <a:buChar char="•"/>
              <a:defRPr b="0" i="0" sz="1200" u="none" cap="none" strike="noStrike">
                <a:solidFill>
                  <a:srgbClr val="5C5C5C"/>
                </a:solidFill>
              </a:defRPr>
            </a:lvl6pPr>
            <a:lvl7pPr indent="-304800" lvl="6" marL="3200400" marR="0" rtl="0" algn="l">
              <a:spcBef>
                <a:spcPts val="400"/>
              </a:spcBef>
              <a:spcAft>
                <a:spcPts val="0"/>
              </a:spcAft>
              <a:buClr>
                <a:srgbClr val="5C5C5C"/>
              </a:buClr>
              <a:buSzPts val="1200"/>
              <a:buChar char="•"/>
              <a:defRPr b="0" i="0" sz="1200" u="none" cap="none" strike="noStrike">
                <a:solidFill>
                  <a:srgbClr val="5C5C5C"/>
                </a:solidFill>
              </a:defRPr>
            </a:lvl7pPr>
            <a:lvl8pPr indent="-304800" lvl="7" marL="3657600" marR="0" rtl="0" algn="l">
              <a:spcBef>
                <a:spcPts val="400"/>
              </a:spcBef>
              <a:spcAft>
                <a:spcPts val="0"/>
              </a:spcAft>
              <a:buClr>
                <a:srgbClr val="5C5C5C"/>
              </a:buClr>
              <a:buSzPts val="1200"/>
              <a:buChar char="•"/>
              <a:defRPr b="0" i="0" sz="1200" u="none" cap="none" strike="noStrike">
                <a:solidFill>
                  <a:srgbClr val="5C5C5C"/>
                </a:solidFill>
              </a:defRPr>
            </a:lvl8pPr>
            <a:lvl9pPr indent="-304800" lvl="8" marL="4114800" marR="0" rtl="0" algn="l">
              <a:spcBef>
                <a:spcPts val="400"/>
              </a:spcBef>
              <a:spcAft>
                <a:spcPts val="0"/>
              </a:spcAft>
              <a:buClr>
                <a:srgbClr val="5C5C5C"/>
              </a:buClr>
              <a:buSzPts val="1200"/>
              <a:buChar char="•"/>
              <a:defRPr b="0" i="0" sz="1200" u="none" cap="none" strike="noStrike">
                <a:solidFill>
                  <a:srgbClr val="5C5C5C"/>
                </a:solidFill>
              </a:defRPr>
            </a:lvl9pPr>
          </a:lstStyle>
          <a:p/>
        </p:txBody>
      </p:sp>
      <p:sp>
        <p:nvSpPr>
          <p:cNvPr id="79" name="Google Shape;79;p14"/>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cxnSp>
        <p:nvCxnSpPr>
          <p:cNvPr id="82" name="Google Shape;82;p14"/>
          <p:cNvCxnSpPr/>
          <p:nvPr/>
        </p:nvCxnSpPr>
        <p:spPr>
          <a:xfrm>
            <a:off x="227800" y="597350"/>
            <a:ext cx="4141800" cy="0"/>
          </a:xfrm>
          <a:prstGeom prst="straightConnector1">
            <a:avLst/>
          </a:prstGeom>
          <a:noFill/>
          <a:ln cap="flat" cmpd="sng" w="9525">
            <a:solidFill>
              <a:srgbClr val="5C5C5C"/>
            </a:solidFill>
            <a:prstDash val="dot"/>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itle and Content ">
  <p:cSld name="OBJECT_1">
    <p:spTree>
      <p:nvGrpSpPr>
        <p:cNvPr id="83" name="Shape 83"/>
        <p:cNvGrpSpPr/>
        <p:nvPr/>
      </p:nvGrpSpPr>
      <p:grpSpPr>
        <a:xfrm>
          <a:off x="0" y="0"/>
          <a:ext cx="0" cy="0"/>
          <a:chOff x="0" y="0"/>
          <a:chExt cx="0" cy="0"/>
        </a:xfrm>
      </p:grpSpPr>
      <p:sp>
        <p:nvSpPr>
          <p:cNvPr id="84" name="Google Shape;84;p15"/>
          <p:cNvSpPr txBox="1"/>
          <p:nvPr>
            <p:ph type="title"/>
          </p:nvPr>
        </p:nvSpPr>
        <p:spPr>
          <a:xfrm>
            <a:off x="0" y="0"/>
            <a:ext cx="4597500" cy="734100"/>
          </a:xfrm>
          <a:prstGeom prst="rect">
            <a:avLst/>
          </a:prstGeom>
          <a:noFill/>
          <a:ln>
            <a:noFill/>
          </a:ln>
        </p:spPr>
        <p:txBody>
          <a:bodyPr anchorCtr="0" anchor="ctr" bIns="91425" lIns="91425" spcFirstLastPara="1" rIns="91425" wrap="square" tIns="91425">
            <a:noAutofit/>
          </a:bodyPr>
          <a:lstStyle>
            <a:lvl1pPr indent="0" lvl="0" marL="0" marR="0" rtl="0">
              <a:spcBef>
                <a:spcPts val="0"/>
              </a:spcBef>
              <a:spcAft>
                <a:spcPts val="0"/>
              </a:spcAft>
              <a:buClr>
                <a:srgbClr val="0E5A73"/>
              </a:buClr>
              <a:buSzPts val="2400"/>
              <a:buFont typeface="Cabin Condensed"/>
              <a:buNone/>
              <a:defRPr b="0" i="0" sz="2400" u="none" cap="none" strike="noStrike">
                <a:solidFill>
                  <a:srgbClr val="0E5A73"/>
                </a:solidFill>
                <a:latin typeface="Cabin Condensed"/>
                <a:ea typeface="Cabin Condensed"/>
                <a:cs typeface="Cabin Condensed"/>
                <a:sym typeface="Cabin Condensed"/>
              </a:defRPr>
            </a:lvl1pPr>
            <a:lvl2pPr indent="0" lvl="1" rtl="0" algn="ctr">
              <a:spcBef>
                <a:spcPts val="0"/>
              </a:spcBef>
              <a:spcAft>
                <a:spcPts val="0"/>
              </a:spcAft>
              <a:buSzPts val="1400"/>
              <a:buNone/>
              <a:defRPr sz="1800"/>
            </a:lvl2pPr>
            <a:lvl3pPr indent="0" lvl="2" rtl="0" algn="ctr">
              <a:spcBef>
                <a:spcPts val="0"/>
              </a:spcBef>
              <a:spcAft>
                <a:spcPts val="0"/>
              </a:spcAft>
              <a:buSzPts val="1400"/>
              <a:buNone/>
              <a:defRPr sz="1800"/>
            </a:lvl3pPr>
            <a:lvl4pPr indent="0" lvl="3" rtl="0" algn="ctr">
              <a:spcBef>
                <a:spcPts val="0"/>
              </a:spcBef>
              <a:spcAft>
                <a:spcPts val="0"/>
              </a:spcAft>
              <a:buSzPts val="1400"/>
              <a:buNone/>
              <a:defRPr sz="1800"/>
            </a:lvl4pPr>
            <a:lvl5pPr indent="0" lvl="4" rtl="0" algn="ctr">
              <a:spcBef>
                <a:spcPts val="0"/>
              </a:spcBef>
              <a:spcAft>
                <a:spcPts val="0"/>
              </a:spcAft>
              <a:buSzPts val="1400"/>
              <a:buNone/>
              <a:defRPr sz="1800"/>
            </a:lvl5pPr>
            <a:lvl6pPr indent="0" lvl="5" rtl="0" algn="ctr">
              <a:spcBef>
                <a:spcPts val="0"/>
              </a:spcBef>
              <a:spcAft>
                <a:spcPts val="0"/>
              </a:spcAft>
              <a:buSzPts val="1400"/>
              <a:buNone/>
              <a:defRPr sz="1800"/>
            </a:lvl6pPr>
            <a:lvl7pPr indent="0" lvl="6" rtl="0" algn="ctr">
              <a:spcBef>
                <a:spcPts val="0"/>
              </a:spcBef>
              <a:spcAft>
                <a:spcPts val="0"/>
              </a:spcAft>
              <a:buSzPts val="1400"/>
              <a:buNone/>
              <a:defRPr sz="1800"/>
            </a:lvl7pPr>
            <a:lvl8pPr indent="0" lvl="7" rtl="0" algn="ctr">
              <a:spcBef>
                <a:spcPts val="0"/>
              </a:spcBef>
              <a:spcAft>
                <a:spcPts val="0"/>
              </a:spcAft>
              <a:buSzPts val="1400"/>
              <a:buNone/>
              <a:defRPr sz="1800"/>
            </a:lvl8pPr>
            <a:lvl9pPr indent="0" lvl="8" rtl="0" algn="ctr">
              <a:spcBef>
                <a:spcPts val="0"/>
              </a:spcBef>
              <a:spcAft>
                <a:spcPts val="0"/>
              </a:spcAft>
              <a:buSzPts val="1400"/>
              <a:buNone/>
              <a:defRPr sz="1800"/>
            </a:lvl9pPr>
          </a:lstStyle>
          <a:p/>
        </p:txBody>
      </p:sp>
      <p:sp>
        <p:nvSpPr>
          <p:cNvPr id="85" name="Google Shape;85;p15"/>
          <p:cNvSpPr txBox="1"/>
          <p:nvPr>
            <p:ph idx="1" type="body"/>
          </p:nvPr>
        </p:nvSpPr>
        <p:spPr>
          <a:xfrm>
            <a:off x="227800" y="625525"/>
            <a:ext cx="3186000" cy="1391400"/>
          </a:xfrm>
          <a:prstGeom prst="rect">
            <a:avLst/>
          </a:prstGeom>
          <a:noFill/>
          <a:ln>
            <a:noFill/>
          </a:ln>
        </p:spPr>
        <p:txBody>
          <a:bodyPr anchorCtr="0" anchor="t" bIns="91425" lIns="91425" spcFirstLastPara="1" rIns="91425" wrap="square" tIns="91425">
            <a:noAutofit/>
          </a:bodyPr>
          <a:lstStyle>
            <a:lvl1pPr indent="-304800" lvl="0" marL="457200" marR="0" rtl="0" algn="l">
              <a:spcBef>
                <a:spcPts val="640"/>
              </a:spcBef>
              <a:spcAft>
                <a:spcPts val="0"/>
              </a:spcAft>
              <a:buClr>
                <a:srgbClr val="5C5C5C"/>
              </a:buClr>
              <a:buSzPts val="1200"/>
              <a:buChar char="•"/>
              <a:defRPr b="0" i="0" u="none" cap="none" strike="noStrike">
                <a:solidFill>
                  <a:srgbClr val="5C5C5C"/>
                </a:solidFill>
              </a:defRPr>
            </a:lvl1pPr>
            <a:lvl2pPr indent="-304800" lvl="1" marL="914400" marR="0" rtl="0" algn="l">
              <a:spcBef>
                <a:spcPts val="560"/>
              </a:spcBef>
              <a:spcAft>
                <a:spcPts val="0"/>
              </a:spcAft>
              <a:buClr>
                <a:srgbClr val="5C5C5C"/>
              </a:buClr>
              <a:buSzPts val="1200"/>
              <a:buChar char="–"/>
              <a:defRPr b="0" i="0" u="none" cap="none" strike="noStrike">
                <a:solidFill>
                  <a:srgbClr val="5C5C5C"/>
                </a:solidFill>
              </a:defRPr>
            </a:lvl2pPr>
            <a:lvl3pPr indent="-304800" lvl="2" marL="1371600" marR="0" rtl="0" algn="l">
              <a:spcBef>
                <a:spcPts val="480"/>
              </a:spcBef>
              <a:spcAft>
                <a:spcPts val="0"/>
              </a:spcAft>
              <a:buClr>
                <a:srgbClr val="5C5C5C"/>
              </a:buClr>
              <a:buSzPts val="1200"/>
              <a:buChar char="•"/>
              <a:defRPr b="0" i="0" u="none" cap="none" strike="noStrike">
                <a:solidFill>
                  <a:srgbClr val="5C5C5C"/>
                </a:solidFill>
              </a:defRPr>
            </a:lvl3pPr>
            <a:lvl4pPr indent="-304800" lvl="3" marL="1828800" marR="0" rtl="0" algn="l">
              <a:spcBef>
                <a:spcPts val="400"/>
              </a:spcBef>
              <a:spcAft>
                <a:spcPts val="0"/>
              </a:spcAft>
              <a:buClr>
                <a:srgbClr val="5C5C5C"/>
              </a:buClr>
              <a:buSzPts val="1200"/>
              <a:buChar char="–"/>
              <a:defRPr b="0" i="0" u="none" cap="none" strike="noStrike">
                <a:solidFill>
                  <a:srgbClr val="5C5C5C"/>
                </a:solidFill>
              </a:defRPr>
            </a:lvl4pPr>
            <a:lvl5pPr indent="-304800" lvl="4" marL="2286000" marR="0" rtl="0" algn="l">
              <a:spcBef>
                <a:spcPts val="400"/>
              </a:spcBef>
              <a:spcAft>
                <a:spcPts val="0"/>
              </a:spcAft>
              <a:buClr>
                <a:srgbClr val="5C5C5C"/>
              </a:buClr>
              <a:buSzPts val="1200"/>
              <a:buChar char="»"/>
              <a:defRPr b="0" i="0" u="none" cap="none" strike="noStrike">
                <a:solidFill>
                  <a:srgbClr val="5C5C5C"/>
                </a:solidFill>
              </a:defRPr>
            </a:lvl5pPr>
            <a:lvl6pPr indent="-304800" lvl="5" marL="2743200" marR="0" rtl="0" algn="l">
              <a:spcBef>
                <a:spcPts val="400"/>
              </a:spcBef>
              <a:spcAft>
                <a:spcPts val="0"/>
              </a:spcAft>
              <a:buClr>
                <a:srgbClr val="5C5C5C"/>
              </a:buClr>
              <a:buSzPts val="1200"/>
              <a:buChar char="•"/>
              <a:defRPr b="0" i="0" sz="1200" u="none" cap="none" strike="noStrike">
                <a:solidFill>
                  <a:srgbClr val="5C5C5C"/>
                </a:solidFill>
              </a:defRPr>
            </a:lvl6pPr>
            <a:lvl7pPr indent="-304800" lvl="6" marL="3200400" marR="0" rtl="0" algn="l">
              <a:spcBef>
                <a:spcPts val="400"/>
              </a:spcBef>
              <a:spcAft>
                <a:spcPts val="0"/>
              </a:spcAft>
              <a:buClr>
                <a:srgbClr val="5C5C5C"/>
              </a:buClr>
              <a:buSzPts val="1200"/>
              <a:buChar char="•"/>
              <a:defRPr b="0" i="0" sz="1200" u="none" cap="none" strike="noStrike">
                <a:solidFill>
                  <a:srgbClr val="5C5C5C"/>
                </a:solidFill>
              </a:defRPr>
            </a:lvl7pPr>
            <a:lvl8pPr indent="-304800" lvl="7" marL="3657600" marR="0" rtl="0" algn="l">
              <a:spcBef>
                <a:spcPts val="400"/>
              </a:spcBef>
              <a:spcAft>
                <a:spcPts val="0"/>
              </a:spcAft>
              <a:buClr>
                <a:srgbClr val="5C5C5C"/>
              </a:buClr>
              <a:buSzPts val="1200"/>
              <a:buChar char="•"/>
              <a:defRPr b="0" i="0" sz="1200" u="none" cap="none" strike="noStrike">
                <a:solidFill>
                  <a:srgbClr val="5C5C5C"/>
                </a:solidFill>
              </a:defRPr>
            </a:lvl8pPr>
            <a:lvl9pPr indent="-304800" lvl="8" marL="4114800" marR="0" rtl="0" algn="l">
              <a:spcBef>
                <a:spcPts val="400"/>
              </a:spcBef>
              <a:spcAft>
                <a:spcPts val="0"/>
              </a:spcAft>
              <a:buClr>
                <a:srgbClr val="5C5C5C"/>
              </a:buClr>
              <a:buSzPts val="1200"/>
              <a:buChar char="•"/>
              <a:defRPr b="0" i="0" sz="1200" u="none" cap="none" strike="noStrike">
                <a:solidFill>
                  <a:srgbClr val="5C5C5C"/>
                </a:solidFill>
              </a:defRPr>
            </a:lvl9pPr>
          </a:lstStyle>
          <a:p/>
        </p:txBody>
      </p:sp>
      <p:sp>
        <p:nvSpPr>
          <p:cNvPr id="86" name="Google Shape;86;p15"/>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7" name="Google Shape;87;p15"/>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5"/>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cxnSp>
        <p:nvCxnSpPr>
          <p:cNvPr id="89" name="Google Shape;89;p15"/>
          <p:cNvCxnSpPr/>
          <p:nvPr/>
        </p:nvCxnSpPr>
        <p:spPr>
          <a:xfrm>
            <a:off x="227800" y="749750"/>
            <a:ext cx="4141800" cy="0"/>
          </a:xfrm>
          <a:prstGeom prst="straightConnector1">
            <a:avLst/>
          </a:prstGeom>
          <a:noFill/>
          <a:ln cap="flat" cmpd="sng" w="9525">
            <a:solidFill>
              <a:srgbClr val="5C5C5C"/>
            </a:solidFill>
            <a:prstDash val="dot"/>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6"/>
          <p:cNvSpPr txBox="1"/>
          <p:nvPr>
            <p:ph type="title"/>
          </p:nvPr>
        </p:nvSpPr>
        <p:spPr>
          <a:xfrm>
            <a:off x="248050" y="0"/>
            <a:ext cx="4101300" cy="734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2400"/>
              <a:buNone/>
              <a:defRPr b="0" i="0" u="none" cap="none" strike="noStrike"/>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2" name="Google Shape;92;p16"/>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3" name="Google Shape;93;p16"/>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4" name="Google Shape;94;p16"/>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cxnSp>
        <p:nvCxnSpPr>
          <p:cNvPr id="95" name="Google Shape;95;p16"/>
          <p:cNvCxnSpPr/>
          <p:nvPr/>
        </p:nvCxnSpPr>
        <p:spPr>
          <a:xfrm>
            <a:off x="227800" y="597350"/>
            <a:ext cx="4141800" cy="0"/>
          </a:xfrm>
          <a:prstGeom prst="straightConnector1">
            <a:avLst/>
          </a:prstGeom>
          <a:noFill/>
          <a:ln cap="flat" cmpd="sng" w="9525">
            <a:solidFill>
              <a:srgbClr val="5C5C5C"/>
            </a:solidFill>
            <a:prstDash val="dot"/>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 source">
  <p:cSld name="VERTICAL_TEXT_1">
    <p:spTree>
      <p:nvGrpSpPr>
        <p:cNvPr id="96" name="Shape 96"/>
        <p:cNvGrpSpPr/>
        <p:nvPr/>
      </p:nvGrpSpPr>
      <p:grpSpPr>
        <a:xfrm>
          <a:off x="0" y="0"/>
          <a:ext cx="0" cy="0"/>
          <a:chOff x="0" y="0"/>
          <a:chExt cx="0" cy="0"/>
        </a:xfrm>
      </p:grpSpPr>
      <p:sp>
        <p:nvSpPr>
          <p:cNvPr id="97" name="Google Shape;97;p17"/>
          <p:cNvSpPr txBox="1"/>
          <p:nvPr>
            <p:ph type="title"/>
          </p:nvPr>
        </p:nvSpPr>
        <p:spPr>
          <a:xfrm>
            <a:off x="28175" y="0"/>
            <a:ext cx="4569300" cy="734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2400"/>
              <a:buFont typeface="Lato"/>
              <a:buNone/>
              <a:defRPr b="0" i="0" u="none" cap="none" strike="noStrike">
                <a:latin typeface="Lato"/>
                <a:ea typeface="Lato"/>
                <a:cs typeface="Lato"/>
                <a:sym typeface="La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98" name="Google Shape;98;p17"/>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9" name="Google Shape;99;p17"/>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0" name="Google Shape;100;p17"/>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
        <p:nvSpPr>
          <p:cNvPr id="101" name="Google Shape;101;p17"/>
          <p:cNvSpPr txBox="1"/>
          <p:nvPr>
            <p:ph idx="1" type="subTitle"/>
          </p:nvPr>
        </p:nvSpPr>
        <p:spPr>
          <a:xfrm>
            <a:off x="163400" y="2631200"/>
            <a:ext cx="2879700" cy="823200"/>
          </a:xfrm>
          <a:prstGeom prst="rect">
            <a:avLst/>
          </a:prstGeom>
        </p:spPr>
        <p:txBody>
          <a:bodyPr anchorCtr="0" anchor="t" bIns="91425" lIns="91425" spcFirstLastPara="1" rIns="91425" wrap="square" tIns="91425">
            <a:noAutofit/>
          </a:bodyPr>
          <a:lstStyle>
            <a:lvl1pPr lvl="0" rtl="0">
              <a:spcBef>
                <a:spcPts val="640"/>
              </a:spcBef>
              <a:spcAft>
                <a:spcPts val="0"/>
              </a:spcAft>
              <a:buNone/>
              <a:defRPr i="1"/>
            </a:lvl1pPr>
            <a:lvl2pPr lvl="1" rtl="0">
              <a:spcBef>
                <a:spcPts val="640"/>
              </a:spcBef>
              <a:spcAft>
                <a:spcPts val="0"/>
              </a:spcAft>
              <a:buNone/>
              <a:defRPr/>
            </a:lvl2pPr>
            <a:lvl3pPr lvl="2" rtl="0">
              <a:spcBef>
                <a:spcPts val="640"/>
              </a:spcBef>
              <a:spcAft>
                <a:spcPts val="0"/>
              </a:spcAft>
              <a:buNone/>
              <a:defRPr/>
            </a:lvl3pPr>
            <a:lvl4pPr lvl="3" rtl="0">
              <a:spcBef>
                <a:spcPts val="640"/>
              </a:spcBef>
              <a:spcAft>
                <a:spcPts val="0"/>
              </a:spcAft>
              <a:buNone/>
              <a:defRPr/>
            </a:lvl4pPr>
            <a:lvl5pPr lvl="4" rtl="0">
              <a:spcBef>
                <a:spcPts val="640"/>
              </a:spcBef>
              <a:spcAft>
                <a:spcPts val="0"/>
              </a:spcAft>
              <a:buNone/>
              <a:defRPr/>
            </a:lvl5pPr>
            <a:lvl6pPr lvl="5" rtl="0">
              <a:spcBef>
                <a:spcPts val="640"/>
              </a:spcBef>
              <a:spcAft>
                <a:spcPts val="0"/>
              </a:spcAft>
              <a:buNone/>
              <a:defRPr/>
            </a:lvl6pPr>
            <a:lvl7pPr lvl="6" rtl="0">
              <a:spcBef>
                <a:spcPts val="640"/>
              </a:spcBef>
              <a:spcAft>
                <a:spcPts val="0"/>
              </a:spcAft>
              <a:buNone/>
              <a:defRPr/>
            </a:lvl7pPr>
            <a:lvl8pPr lvl="7" rtl="0">
              <a:spcBef>
                <a:spcPts val="640"/>
              </a:spcBef>
              <a:spcAft>
                <a:spcPts val="0"/>
              </a:spcAft>
              <a:buNone/>
              <a:defRPr/>
            </a:lvl8pPr>
            <a:lvl9pPr lvl="8" rtl="0">
              <a:spcBef>
                <a:spcPts val="640"/>
              </a:spcBef>
              <a:spcAft>
                <a:spcPts val="0"/>
              </a:spcAft>
              <a:buNone/>
              <a:defRPr/>
            </a:lvl9pPr>
          </a:lstStyle>
          <a:p/>
        </p:txBody>
      </p:sp>
      <p:cxnSp>
        <p:nvCxnSpPr>
          <p:cNvPr id="102" name="Google Shape;102;p17"/>
          <p:cNvCxnSpPr/>
          <p:nvPr/>
        </p:nvCxnSpPr>
        <p:spPr>
          <a:xfrm>
            <a:off x="227800" y="597350"/>
            <a:ext cx="4141800" cy="0"/>
          </a:xfrm>
          <a:prstGeom prst="straightConnector1">
            <a:avLst/>
          </a:prstGeom>
          <a:noFill/>
          <a:ln cap="flat" cmpd="sng" w="9525">
            <a:solidFill>
              <a:srgbClr val="5C5C5C"/>
            </a:solidFill>
            <a:prstDash val="dot"/>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03" name="Shape 103"/>
        <p:cNvGrpSpPr/>
        <p:nvPr/>
      </p:nvGrpSpPr>
      <p:grpSpPr>
        <a:xfrm>
          <a:off x="0" y="0"/>
          <a:ext cx="0" cy="0"/>
          <a:chOff x="0" y="0"/>
          <a:chExt cx="0" cy="0"/>
        </a:xfrm>
      </p:grpSpPr>
      <p:sp>
        <p:nvSpPr>
          <p:cNvPr id="104" name="Google Shape;104;p18"/>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5" name="Google Shape;105;p18"/>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6" name="Google Shape;106;p18"/>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2">
    <p:spTree>
      <p:nvGrpSpPr>
        <p:cNvPr id="107" name="Shape 107"/>
        <p:cNvGrpSpPr/>
        <p:nvPr/>
      </p:nvGrpSpPr>
      <p:grpSpPr>
        <a:xfrm>
          <a:off x="0" y="0"/>
          <a:ext cx="0" cy="0"/>
          <a:chOff x="0" y="0"/>
          <a:chExt cx="0" cy="0"/>
        </a:xfrm>
      </p:grpSpPr>
      <p:sp>
        <p:nvSpPr>
          <p:cNvPr id="108" name="Google Shape;108;p19"/>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9" name="Google Shape;109;p19"/>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0" name="Google Shape;110;p19"/>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3">
    <p:spTree>
      <p:nvGrpSpPr>
        <p:cNvPr id="111" name="Shape 111"/>
        <p:cNvGrpSpPr/>
        <p:nvPr/>
      </p:nvGrpSpPr>
      <p:grpSpPr>
        <a:xfrm>
          <a:off x="0" y="0"/>
          <a:ext cx="0" cy="0"/>
          <a:chOff x="0" y="0"/>
          <a:chExt cx="0" cy="0"/>
        </a:xfrm>
      </p:grpSpPr>
      <p:sp>
        <p:nvSpPr>
          <p:cNvPr id="112" name="Google Shape;112;p20"/>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3" name="Google Shape;113;p20"/>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4" name="Google Shape;114;p20"/>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type="title">
  <p:cSld name="TITLE">
    <p:spTree>
      <p:nvGrpSpPr>
        <p:cNvPr id="16" name="Shape 16"/>
        <p:cNvGrpSpPr/>
        <p:nvPr/>
      </p:nvGrpSpPr>
      <p:grpSpPr>
        <a:xfrm>
          <a:off x="0" y="0"/>
          <a:ext cx="0" cy="0"/>
          <a:chOff x="0" y="0"/>
          <a:chExt cx="0" cy="0"/>
        </a:xfrm>
      </p:grpSpPr>
      <p:sp>
        <p:nvSpPr>
          <p:cNvPr id="17" name="Google Shape;17;p3"/>
          <p:cNvSpPr txBox="1"/>
          <p:nvPr>
            <p:ph idx="1" type="subTitle"/>
          </p:nvPr>
        </p:nvSpPr>
        <p:spPr>
          <a:xfrm>
            <a:off x="1104900" y="5426288"/>
            <a:ext cx="5156100" cy="2447100"/>
          </a:xfrm>
          <a:prstGeom prst="rect">
            <a:avLst/>
          </a:prstGeom>
          <a:noFill/>
          <a:ln>
            <a:noFill/>
          </a:ln>
        </p:spPr>
        <p:txBody>
          <a:bodyPr anchorCtr="0" anchor="t" bIns="91425" lIns="91425" spcFirstLastPara="1" rIns="91425" wrap="square" tIns="91425">
            <a:noAutofit/>
          </a:bodyPr>
          <a:lstStyle>
            <a:lvl1pPr indent="0" lvl="0" marL="0" marR="0" rtl="0" algn="ctr">
              <a:spcBef>
                <a:spcPts val="640"/>
              </a:spcBef>
              <a:spcAft>
                <a:spcPts val="0"/>
              </a:spcAft>
              <a:buClr>
                <a:srgbClr val="888888"/>
              </a:buClr>
              <a:buSzPts val="1200"/>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spcAft>
                <a:spcPts val="0"/>
              </a:spcAft>
              <a:buClr>
                <a:srgbClr val="888888"/>
              </a:buClr>
              <a:buSzPts val="12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spcAft>
                <a:spcPts val="0"/>
              </a:spcAft>
              <a:buClr>
                <a:srgbClr val="888888"/>
              </a:buClr>
              <a:buSzPts val="12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spcAft>
                <a:spcPts val="0"/>
              </a:spcAft>
              <a:buClr>
                <a:srgbClr val="888888"/>
              </a:buClr>
              <a:buSzPts val="12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spcAft>
                <a:spcPts val="0"/>
              </a:spcAft>
              <a:buClr>
                <a:srgbClr val="888888"/>
              </a:buClr>
              <a:buSzPts val="12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12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12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12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1200"/>
              <a:buFont typeface="Arial"/>
              <a:buNone/>
              <a:defRPr b="0" i="0" sz="2000" u="none" cap="none" strike="noStrike">
                <a:solidFill>
                  <a:srgbClr val="888888"/>
                </a:solidFill>
                <a:latin typeface="Calibri"/>
                <a:ea typeface="Calibri"/>
                <a:cs typeface="Calibri"/>
                <a:sym typeface="Calibri"/>
              </a:defRPr>
            </a:lvl9pPr>
          </a:lstStyle>
          <a:p/>
        </p:txBody>
      </p:sp>
      <p:sp>
        <p:nvSpPr>
          <p:cNvPr id="18" name="Google Shape;18;p3"/>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3"/>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3"/>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0" y="0"/>
            <a:ext cx="4597500" cy="734100"/>
          </a:xfrm>
          <a:prstGeom prst="rect">
            <a:avLst/>
          </a:prstGeom>
          <a:noFill/>
          <a:ln>
            <a:noFill/>
          </a:ln>
        </p:spPr>
        <p:txBody>
          <a:bodyPr anchorCtr="0" anchor="ctr" bIns="91425" lIns="91425" spcFirstLastPara="1" rIns="91425" wrap="square" tIns="91425">
            <a:noAutofit/>
          </a:bodyPr>
          <a:lstStyle>
            <a:lvl1pPr indent="0" lvl="0" marL="0" marR="0" rtl="0">
              <a:spcBef>
                <a:spcPts val="0"/>
              </a:spcBef>
              <a:spcAft>
                <a:spcPts val="0"/>
              </a:spcAft>
              <a:buClr>
                <a:srgbClr val="0E5A73"/>
              </a:buClr>
              <a:buSzPts val="2400"/>
              <a:buFont typeface="Cabin Condensed"/>
              <a:buNone/>
              <a:defRPr b="0" i="0" sz="2400" u="none" cap="none" strike="noStrike">
                <a:solidFill>
                  <a:srgbClr val="0E5A73"/>
                </a:solidFill>
                <a:latin typeface="Cabin Condensed"/>
                <a:ea typeface="Cabin Condensed"/>
                <a:cs typeface="Cabin Condensed"/>
                <a:sym typeface="Cabin Condensed"/>
              </a:defRPr>
            </a:lvl1pPr>
            <a:lvl2pPr indent="0" lvl="1" algn="ctr">
              <a:spcBef>
                <a:spcPts val="0"/>
              </a:spcBef>
              <a:spcAft>
                <a:spcPts val="0"/>
              </a:spcAft>
              <a:buSzPts val="1400"/>
              <a:buNone/>
              <a:defRPr sz="1800"/>
            </a:lvl2pPr>
            <a:lvl3pPr indent="0" lvl="2" algn="ctr">
              <a:spcBef>
                <a:spcPts val="0"/>
              </a:spcBef>
              <a:spcAft>
                <a:spcPts val="0"/>
              </a:spcAft>
              <a:buSzPts val="1400"/>
              <a:buNone/>
              <a:defRPr sz="1800"/>
            </a:lvl3pPr>
            <a:lvl4pPr indent="0" lvl="3" algn="ctr">
              <a:spcBef>
                <a:spcPts val="0"/>
              </a:spcBef>
              <a:spcAft>
                <a:spcPts val="0"/>
              </a:spcAft>
              <a:buSzPts val="1400"/>
              <a:buNone/>
              <a:defRPr sz="1800"/>
            </a:lvl4pPr>
            <a:lvl5pPr indent="0" lvl="4" algn="ctr">
              <a:spcBef>
                <a:spcPts val="0"/>
              </a:spcBef>
              <a:spcAft>
                <a:spcPts val="0"/>
              </a:spcAft>
              <a:buSzPts val="1400"/>
              <a:buNone/>
              <a:defRPr sz="1800"/>
            </a:lvl5pPr>
            <a:lvl6pPr indent="0" lvl="5" algn="ctr">
              <a:spcBef>
                <a:spcPts val="0"/>
              </a:spcBef>
              <a:spcAft>
                <a:spcPts val="0"/>
              </a:spcAft>
              <a:buSzPts val="1400"/>
              <a:buNone/>
              <a:defRPr sz="1800"/>
            </a:lvl6pPr>
            <a:lvl7pPr indent="0" lvl="6" algn="ctr">
              <a:spcBef>
                <a:spcPts val="0"/>
              </a:spcBef>
              <a:spcAft>
                <a:spcPts val="0"/>
              </a:spcAft>
              <a:buSzPts val="1400"/>
              <a:buNone/>
              <a:defRPr sz="1800"/>
            </a:lvl7pPr>
            <a:lvl8pPr indent="0" lvl="7" algn="ctr">
              <a:spcBef>
                <a:spcPts val="0"/>
              </a:spcBef>
              <a:spcAft>
                <a:spcPts val="0"/>
              </a:spcAft>
              <a:buSzPts val="1400"/>
              <a:buNone/>
              <a:defRPr sz="1800"/>
            </a:lvl8pPr>
            <a:lvl9pPr indent="0" lvl="8" algn="ctr">
              <a:spcBef>
                <a:spcPts val="0"/>
              </a:spcBef>
              <a:spcAft>
                <a:spcPts val="0"/>
              </a:spcAft>
              <a:buSzPts val="1400"/>
              <a:buNone/>
              <a:defRPr sz="1800"/>
            </a:lvl9pPr>
          </a:lstStyle>
          <a:p/>
        </p:txBody>
      </p:sp>
      <p:sp>
        <p:nvSpPr>
          <p:cNvPr id="23" name="Google Shape;23;p4"/>
          <p:cNvSpPr txBox="1"/>
          <p:nvPr>
            <p:ph idx="1" type="body"/>
          </p:nvPr>
        </p:nvSpPr>
        <p:spPr>
          <a:xfrm>
            <a:off x="78875" y="625526"/>
            <a:ext cx="3334800" cy="1391400"/>
          </a:xfrm>
          <a:prstGeom prst="rect">
            <a:avLst/>
          </a:prstGeom>
          <a:noFill/>
          <a:ln>
            <a:noFill/>
          </a:ln>
        </p:spPr>
        <p:txBody>
          <a:bodyPr anchorCtr="0" anchor="t" bIns="91425" lIns="91425" spcFirstLastPara="1" rIns="91425" wrap="square" tIns="91425">
            <a:noAutofit/>
          </a:bodyPr>
          <a:lstStyle>
            <a:lvl1pPr indent="-304800" lvl="0" marL="457200" marR="0" rtl="0" algn="l">
              <a:spcBef>
                <a:spcPts val="640"/>
              </a:spcBef>
              <a:spcAft>
                <a:spcPts val="0"/>
              </a:spcAft>
              <a:buClr>
                <a:srgbClr val="5C5C5C"/>
              </a:buClr>
              <a:buSzPts val="1200"/>
              <a:buChar char="•"/>
              <a:defRPr b="0" i="0" u="none" cap="none" strike="noStrike">
                <a:solidFill>
                  <a:srgbClr val="5C5C5C"/>
                </a:solidFill>
              </a:defRPr>
            </a:lvl1pPr>
            <a:lvl2pPr indent="-304800" lvl="1" marL="914400" marR="0" rtl="0" algn="l">
              <a:spcBef>
                <a:spcPts val="560"/>
              </a:spcBef>
              <a:spcAft>
                <a:spcPts val="0"/>
              </a:spcAft>
              <a:buClr>
                <a:srgbClr val="5C5C5C"/>
              </a:buClr>
              <a:buSzPts val="1200"/>
              <a:buChar char="–"/>
              <a:defRPr b="0" i="0" u="none" cap="none" strike="noStrike">
                <a:solidFill>
                  <a:srgbClr val="5C5C5C"/>
                </a:solidFill>
              </a:defRPr>
            </a:lvl2pPr>
            <a:lvl3pPr indent="-304800" lvl="2" marL="1371600" marR="0" rtl="0" algn="l">
              <a:spcBef>
                <a:spcPts val="480"/>
              </a:spcBef>
              <a:spcAft>
                <a:spcPts val="0"/>
              </a:spcAft>
              <a:buClr>
                <a:srgbClr val="5C5C5C"/>
              </a:buClr>
              <a:buSzPts val="1200"/>
              <a:buChar char="•"/>
              <a:defRPr b="0" i="0" u="none" cap="none" strike="noStrike">
                <a:solidFill>
                  <a:srgbClr val="5C5C5C"/>
                </a:solidFill>
              </a:defRPr>
            </a:lvl3pPr>
            <a:lvl4pPr indent="-304800" lvl="3" marL="1828800" marR="0" rtl="0" algn="l">
              <a:spcBef>
                <a:spcPts val="400"/>
              </a:spcBef>
              <a:spcAft>
                <a:spcPts val="0"/>
              </a:spcAft>
              <a:buClr>
                <a:srgbClr val="5C5C5C"/>
              </a:buClr>
              <a:buSzPts val="1200"/>
              <a:buChar char="–"/>
              <a:defRPr b="0" i="0" u="none" cap="none" strike="noStrike">
                <a:solidFill>
                  <a:srgbClr val="5C5C5C"/>
                </a:solidFill>
              </a:defRPr>
            </a:lvl4pPr>
            <a:lvl5pPr indent="-304800" lvl="4" marL="2286000" marR="0" rtl="0" algn="l">
              <a:spcBef>
                <a:spcPts val="400"/>
              </a:spcBef>
              <a:spcAft>
                <a:spcPts val="0"/>
              </a:spcAft>
              <a:buClr>
                <a:srgbClr val="5C5C5C"/>
              </a:buClr>
              <a:buSzPts val="1200"/>
              <a:buChar char="»"/>
              <a:defRPr b="0" i="0" u="none" cap="none" strike="noStrike">
                <a:solidFill>
                  <a:srgbClr val="5C5C5C"/>
                </a:solidFill>
              </a:defRPr>
            </a:lvl5pPr>
            <a:lvl6pPr indent="-304800" lvl="5" marL="2743200" marR="0" rtl="0" algn="l">
              <a:spcBef>
                <a:spcPts val="400"/>
              </a:spcBef>
              <a:spcAft>
                <a:spcPts val="0"/>
              </a:spcAft>
              <a:buClr>
                <a:srgbClr val="5C5C5C"/>
              </a:buClr>
              <a:buSzPts val="1200"/>
              <a:buChar char="•"/>
              <a:defRPr b="0" i="0" sz="1200" u="none" cap="none" strike="noStrike">
                <a:solidFill>
                  <a:srgbClr val="5C5C5C"/>
                </a:solidFill>
              </a:defRPr>
            </a:lvl6pPr>
            <a:lvl7pPr indent="-304800" lvl="6" marL="3200400" marR="0" rtl="0" algn="l">
              <a:spcBef>
                <a:spcPts val="400"/>
              </a:spcBef>
              <a:spcAft>
                <a:spcPts val="0"/>
              </a:spcAft>
              <a:buClr>
                <a:srgbClr val="5C5C5C"/>
              </a:buClr>
              <a:buSzPts val="1200"/>
              <a:buChar char="•"/>
              <a:defRPr b="0" i="0" sz="1200" u="none" cap="none" strike="noStrike">
                <a:solidFill>
                  <a:srgbClr val="5C5C5C"/>
                </a:solidFill>
              </a:defRPr>
            </a:lvl7pPr>
            <a:lvl8pPr indent="-304800" lvl="7" marL="3657600" marR="0" rtl="0" algn="l">
              <a:spcBef>
                <a:spcPts val="400"/>
              </a:spcBef>
              <a:spcAft>
                <a:spcPts val="0"/>
              </a:spcAft>
              <a:buClr>
                <a:srgbClr val="5C5C5C"/>
              </a:buClr>
              <a:buSzPts val="1200"/>
              <a:buChar char="•"/>
              <a:defRPr b="0" i="0" sz="1200" u="none" cap="none" strike="noStrike">
                <a:solidFill>
                  <a:srgbClr val="5C5C5C"/>
                </a:solidFill>
              </a:defRPr>
            </a:lvl8pPr>
            <a:lvl9pPr indent="-304800" lvl="8" marL="4114800" marR="0" rtl="0" algn="l">
              <a:spcBef>
                <a:spcPts val="400"/>
              </a:spcBef>
              <a:spcAft>
                <a:spcPts val="0"/>
              </a:spcAft>
              <a:buClr>
                <a:srgbClr val="5C5C5C"/>
              </a:buClr>
              <a:buSzPts val="1200"/>
              <a:buChar char="•"/>
              <a:defRPr b="0" i="0" sz="1200" u="none" cap="none" strike="noStrike">
                <a:solidFill>
                  <a:srgbClr val="5C5C5C"/>
                </a:solidFill>
              </a:defRPr>
            </a:lvl9pPr>
          </a:lstStyle>
          <a:p/>
        </p:txBody>
      </p:sp>
      <p:sp>
        <p:nvSpPr>
          <p:cNvPr id="24" name="Google Shape;24;p4"/>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4"/>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cxnSp>
        <p:nvCxnSpPr>
          <p:cNvPr id="27" name="Google Shape;27;p4"/>
          <p:cNvCxnSpPr/>
          <p:nvPr/>
        </p:nvCxnSpPr>
        <p:spPr>
          <a:xfrm>
            <a:off x="227800" y="597350"/>
            <a:ext cx="4141800" cy="0"/>
          </a:xfrm>
          <a:prstGeom prst="straightConnector1">
            <a:avLst/>
          </a:prstGeom>
          <a:noFill/>
          <a:ln cap="flat" cmpd="sng" w="9525">
            <a:solidFill>
              <a:srgbClr val="5C5C5C"/>
            </a:solidFill>
            <a:prstDash val="dot"/>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itle and Content ">
  <p:cSld name="OBJECT_1">
    <p:spTree>
      <p:nvGrpSpPr>
        <p:cNvPr id="28" name="Shape 28"/>
        <p:cNvGrpSpPr/>
        <p:nvPr/>
      </p:nvGrpSpPr>
      <p:grpSpPr>
        <a:xfrm>
          <a:off x="0" y="0"/>
          <a:ext cx="0" cy="0"/>
          <a:chOff x="0" y="0"/>
          <a:chExt cx="0" cy="0"/>
        </a:xfrm>
      </p:grpSpPr>
      <p:sp>
        <p:nvSpPr>
          <p:cNvPr id="29" name="Google Shape;29;p5"/>
          <p:cNvSpPr txBox="1"/>
          <p:nvPr>
            <p:ph type="title"/>
          </p:nvPr>
        </p:nvSpPr>
        <p:spPr>
          <a:xfrm>
            <a:off x="0" y="0"/>
            <a:ext cx="4597500" cy="734100"/>
          </a:xfrm>
          <a:prstGeom prst="rect">
            <a:avLst/>
          </a:prstGeom>
          <a:noFill/>
          <a:ln>
            <a:noFill/>
          </a:ln>
        </p:spPr>
        <p:txBody>
          <a:bodyPr anchorCtr="0" anchor="ctr" bIns="91425" lIns="91425" spcFirstLastPara="1" rIns="91425" wrap="square" tIns="91425">
            <a:noAutofit/>
          </a:bodyPr>
          <a:lstStyle>
            <a:lvl1pPr indent="0" lvl="0" marL="0" marR="0" rtl="0">
              <a:spcBef>
                <a:spcPts val="0"/>
              </a:spcBef>
              <a:spcAft>
                <a:spcPts val="0"/>
              </a:spcAft>
              <a:buClr>
                <a:srgbClr val="0E5A73"/>
              </a:buClr>
              <a:buSzPts val="2400"/>
              <a:buFont typeface="Cabin Condensed"/>
              <a:buNone/>
              <a:defRPr b="0" i="0" sz="2400" u="none" cap="none" strike="noStrike">
                <a:solidFill>
                  <a:srgbClr val="0E5A73"/>
                </a:solidFill>
                <a:latin typeface="Cabin Condensed"/>
                <a:ea typeface="Cabin Condensed"/>
                <a:cs typeface="Cabin Condensed"/>
                <a:sym typeface="Cabin Condensed"/>
              </a:defRPr>
            </a:lvl1pPr>
            <a:lvl2pPr indent="0" lvl="1" rtl="0" algn="ctr">
              <a:spcBef>
                <a:spcPts val="0"/>
              </a:spcBef>
              <a:spcAft>
                <a:spcPts val="0"/>
              </a:spcAft>
              <a:buSzPts val="1400"/>
              <a:buNone/>
              <a:defRPr sz="1800"/>
            </a:lvl2pPr>
            <a:lvl3pPr indent="0" lvl="2" rtl="0" algn="ctr">
              <a:spcBef>
                <a:spcPts val="0"/>
              </a:spcBef>
              <a:spcAft>
                <a:spcPts val="0"/>
              </a:spcAft>
              <a:buSzPts val="1400"/>
              <a:buNone/>
              <a:defRPr sz="1800"/>
            </a:lvl3pPr>
            <a:lvl4pPr indent="0" lvl="3" rtl="0" algn="ctr">
              <a:spcBef>
                <a:spcPts val="0"/>
              </a:spcBef>
              <a:spcAft>
                <a:spcPts val="0"/>
              </a:spcAft>
              <a:buSzPts val="1400"/>
              <a:buNone/>
              <a:defRPr sz="1800"/>
            </a:lvl4pPr>
            <a:lvl5pPr indent="0" lvl="4" rtl="0" algn="ctr">
              <a:spcBef>
                <a:spcPts val="0"/>
              </a:spcBef>
              <a:spcAft>
                <a:spcPts val="0"/>
              </a:spcAft>
              <a:buSzPts val="1400"/>
              <a:buNone/>
              <a:defRPr sz="1800"/>
            </a:lvl5pPr>
            <a:lvl6pPr indent="0" lvl="5" rtl="0" algn="ctr">
              <a:spcBef>
                <a:spcPts val="0"/>
              </a:spcBef>
              <a:spcAft>
                <a:spcPts val="0"/>
              </a:spcAft>
              <a:buSzPts val="1400"/>
              <a:buNone/>
              <a:defRPr sz="1800"/>
            </a:lvl6pPr>
            <a:lvl7pPr indent="0" lvl="6" rtl="0" algn="ctr">
              <a:spcBef>
                <a:spcPts val="0"/>
              </a:spcBef>
              <a:spcAft>
                <a:spcPts val="0"/>
              </a:spcAft>
              <a:buSzPts val="1400"/>
              <a:buNone/>
              <a:defRPr sz="1800"/>
            </a:lvl7pPr>
            <a:lvl8pPr indent="0" lvl="7" rtl="0" algn="ctr">
              <a:spcBef>
                <a:spcPts val="0"/>
              </a:spcBef>
              <a:spcAft>
                <a:spcPts val="0"/>
              </a:spcAft>
              <a:buSzPts val="1400"/>
              <a:buNone/>
              <a:defRPr sz="1800"/>
            </a:lvl8pPr>
            <a:lvl9pPr indent="0" lvl="8" rtl="0" algn="ctr">
              <a:spcBef>
                <a:spcPts val="0"/>
              </a:spcBef>
              <a:spcAft>
                <a:spcPts val="0"/>
              </a:spcAft>
              <a:buSzPts val="1400"/>
              <a:buNone/>
              <a:defRPr sz="1800"/>
            </a:lvl9pPr>
          </a:lstStyle>
          <a:p/>
        </p:txBody>
      </p:sp>
      <p:sp>
        <p:nvSpPr>
          <p:cNvPr id="30" name="Google Shape;30;p5"/>
          <p:cNvSpPr txBox="1"/>
          <p:nvPr>
            <p:ph idx="1" type="body"/>
          </p:nvPr>
        </p:nvSpPr>
        <p:spPr>
          <a:xfrm>
            <a:off x="227800" y="625525"/>
            <a:ext cx="3186000" cy="1391400"/>
          </a:xfrm>
          <a:prstGeom prst="rect">
            <a:avLst/>
          </a:prstGeom>
          <a:noFill/>
          <a:ln>
            <a:noFill/>
          </a:ln>
        </p:spPr>
        <p:txBody>
          <a:bodyPr anchorCtr="0" anchor="t" bIns="91425" lIns="91425" spcFirstLastPara="1" rIns="91425" wrap="square" tIns="91425">
            <a:noAutofit/>
          </a:bodyPr>
          <a:lstStyle>
            <a:lvl1pPr indent="-304800" lvl="0" marL="457200" marR="0" rtl="0" algn="l">
              <a:spcBef>
                <a:spcPts val="640"/>
              </a:spcBef>
              <a:spcAft>
                <a:spcPts val="0"/>
              </a:spcAft>
              <a:buClr>
                <a:srgbClr val="5C5C5C"/>
              </a:buClr>
              <a:buSzPts val="1200"/>
              <a:buChar char="•"/>
              <a:defRPr b="0" i="0" u="none" cap="none" strike="noStrike">
                <a:solidFill>
                  <a:srgbClr val="5C5C5C"/>
                </a:solidFill>
              </a:defRPr>
            </a:lvl1pPr>
            <a:lvl2pPr indent="-304800" lvl="1" marL="914400" marR="0" rtl="0" algn="l">
              <a:spcBef>
                <a:spcPts val="560"/>
              </a:spcBef>
              <a:spcAft>
                <a:spcPts val="0"/>
              </a:spcAft>
              <a:buClr>
                <a:srgbClr val="5C5C5C"/>
              </a:buClr>
              <a:buSzPts val="1200"/>
              <a:buChar char="–"/>
              <a:defRPr b="0" i="0" u="none" cap="none" strike="noStrike">
                <a:solidFill>
                  <a:srgbClr val="5C5C5C"/>
                </a:solidFill>
              </a:defRPr>
            </a:lvl2pPr>
            <a:lvl3pPr indent="-304800" lvl="2" marL="1371600" marR="0" rtl="0" algn="l">
              <a:spcBef>
                <a:spcPts val="480"/>
              </a:spcBef>
              <a:spcAft>
                <a:spcPts val="0"/>
              </a:spcAft>
              <a:buClr>
                <a:srgbClr val="5C5C5C"/>
              </a:buClr>
              <a:buSzPts val="1200"/>
              <a:buChar char="•"/>
              <a:defRPr b="0" i="0" u="none" cap="none" strike="noStrike">
                <a:solidFill>
                  <a:srgbClr val="5C5C5C"/>
                </a:solidFill>
              </a:defRPr>
            </a:lvl3pPr>
            <a:lvl4pPr indent="-304800" lvl="3" marL="1828800" marR="0" rtl="0" algn="l">
              <a:spcBef>
                <a:spcPts val="400"/>
              </a:spcBef>
              <a:spcAft>
                <a:spcPts val="0"/>
              </a:spcAft>
              <a:buClr>
                <a:srgbClr val="5C5C5C"/>
              </a:buClr>
              <a:buSzPts val="1200"/>
              <a:buChar char="–"/>
              <a:defRPr b="0" i="0" u="none" cap="none" strike="noStrike">
                <a:solidFill>
                  <a:srgbClr val="5C5C5C"/>
                </a:solidFill>
              </a:defRPr>
            </a:lvl4pPr>
            <a:lvl5pPr indent="-304800" lvl="4" marL="2286000" marR="0" rtl="0" algn="l">
              <a:spcBef>
                <a:spcPts val="400"/>
              </a:spcBef>
              <a:spcAft>
                <a:spcPts val="0"/>
              </a:spcAft>
              <a:buClr>
                <a:srgbClr val="5C5C5C"/>
              </a:buClr>
              <a:buSzPts val="1200"/>
              <a:buChar char="»"/>
              <a:defRPr b="0" i="0" u="none" cap="none" strike="noStrike">
                <a:solidFill>
                  <a:srgbClr val="5C5C5C"/>
                </a:solidFill>
              </a:defRPr>
            </a:lvl5pPr>
            <a:lvl6pPr indent="-304800" lvl="5" marL="2743200" marR="0" rtl="0" algn="l">
              <a:spcBef>
                <a:spcPts val="400"/>
              </a:spcBef>
              <a:spcAft>
                <a:spcPts val="0"/>
              </a:spcAft>
              <a:buClr>
                <a:srgbClr val="5C5C5C"/>
              </a:buClr>
              <a:buSzPts val="1200"/>
              <a:buChar char="•"/>
              <a:defRPr b="0" i="0" sz="1200" u="none" cap="none" strike="noStrike">
                <a:solidFill>
                  <a:srgbClr val="5C5C5C"/>
                </a:solidFill>
              </a:defRPr>
            </a:lvl6pPr>
            <a:lvl7pPr indent="-304800" lvl="6" marL="3200400" marR="0" rtl="0" algn="l">
              <a:spcBef>
                <a:spcPts val="400"/>
              </a:spcBef>
              <a:spcAft>
                <a:spcPts val="0"/>
              </a:spcAft>
              <a:buClr>
                <a:srgbClr val="5C5C5C"/>
              </a:buClr>
              <a:buSzPts val="1200"/>
              <a:buChar char="•"/>
              <a:defRPr b="0" i="0" sz="1200" u="none" cap="none" strike="noStrike">
                <a:solidFill>
                  <a:srgbClr val="5C5C5C"/>
                </a:solidFill>
              </a:defRPr>
            </a:lvl7pPr>
            <a:lvl8pPr indent="-304800" lvl="7" marL="3657600" marR="0" rtl="0" algn="l">
              <a:spcBef>
                <a:spcPts val="400"/>
              </a:spcBef>
              <a:spcAft>
                <a:spcPts val="0"/>
              </a:spcAft>
              <a:buClr>
                <a:srgbClr val="5C5C5C"/>
              </a:buClr>
              <a:buSzPts val="1200"/>
              <a:buChar char="•"/>
              <a:defRPr b="0" i="0" sz="1200" u="none" cap="none" strike="noStrike">
                <a:solidFill>
                  <a:srgbClr val="5C5C5C"/>
                </a:solidFill>
              </a:defRPr>
            </a:lvl8pPr>
            <a:lvl9pPr indent="-304800" lvl="8" marL="4114800" marR="0" rtl="0" algn="l">
              <a:spcBef>
                <a:spcPts val="400"/>
              </a:spcBef>
              <a:spcAft>
                <a:spcPts val="0"/>
              </a:spcAft>
              <a:buClr>
                <a:srgbClr val="5C5C5C"/>
              </a:buClr>
              <a:buSzPts val="1200"/>
              <a:buChar char="•"/>
              <a:defRPr b="0" i="0" sz="1200" u="none" cap="none" strike="noStrike">
                <a:solidFill>
                  <a:srgbClr val="5C5C5C"/>
                </a:solidFill>
              </a:defRPr>
            </a:lvl9pPr>
          </a:lstStyle>
          <a:p/>
        </p:txBody>
      </p:sp>
      <p:sp>
        <p:nvSpPr>
          <p:cNvPr id="31" name="Google Shape;31;p5"/>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5"/>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5"/>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cxnSp>
        <p:nvCxnSpPr>
          <p:cNvPr id="34" name="Google Shape;34;p5"/>
          <p:cNvCxnSpPr/>
          <p:nvPr/>
        </p:nvCxnSpPr>
        <p:spPr>
          <a:xfrm>
            <a:off x="227800" y="749750"/>
            <a:ext cx="4141800" cy="0"/>
          </a:xfrm>
          <a:prstGeom prst="straightConnector1">
            <a:avLst/>
          </a:prstGeom>
          <a:noFill/>
          <a:ln cap="flat" cmpd="sng" w="9525">
            <a:solidFill>
              <a:srgbClr val="5C5C5C"/>
            </a:solidFill>
            <a:prstDash val="dot"/>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248050" y="0"/>
            <a:ext cx="4101300" cy="734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2400"/>
              <a:buNone/>
              <a:defRPr b="0" i="0" u="none" cap="none" strike="noStrike"/>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7" name="Google Shape;37;p6"/>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6"/>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6"/>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cxnSp>
        <p:nvCxnSpPr>
          <p:cNvPr id="40" name="Google Shape;40;p6"/>
          <p:cNvCxnSpPr/>
          <p:nvPr/>
        </p:nvCxnSpPr>
        <p:spPr>
          <a:xfrm>
            <a:off x="227800" y="597350"/>
            <a:ext cx="4141800" cy="0"/>
          </a:xfrm>
          <a:prstGeom prst="straightConnector1">
            <a:avLst/>
          </a:prstGeom>
          <a:noFill/>
          <a:ln cap="flat" cmpd="sng" w="9525">
            <a:solidFill>
              <a:srgbClr val="5C5C5C"/>
            </a:solidFill>
            <a:prstDash val="dot"/>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 source">
  <p:cSld name="VERTICAL_TEXT_1">
    <p:spTree>
      <p:nvGrpSpPr>
        <p:cNvPr id="41" name="Shape 41"/>
        <p:cNvGrpSpPr/>
        <p:nvPr/>
      </p:nvGrpSpPr>
      <p:grpSpPr>
        <a:xfrm>
          <a:off x="0" y="0"/>
          <a:ext cx="0" cy="0"/>
          <a:chOff x="0" y="0"/>
          <a:chExt cx="0" cy="0"/>
        </a:xfrm>
      </p:grpSpPr>
      <p:sp>
        <p:nvSpPr>
          <p:cNvPr id="42" name="Google Shape;42;p7"/>
          <p:cNvSpPr txBox="1"/>
          <p:nvPr>
            <p:ph type="title"/>
          </p:nvPr>
        </p:nvSpPr>
        <p:spPr>
          <a:xfrm>
            <a:off x="28175" y="0"/>
            <a:ext cx="4569300" cy="734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2400"/>
              <a:buFont typeface="Lato"/>
              <a:buNone/>
              <a:defRPr b="0" i="0" u="none" cap="none" strike="noStrike">
                <a:latin typeface="Lato"/>
                <a:ea typeface="Lato"/>
                <a:cs typeface="Lato"/>
                <a:sym typeface="La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3" name="Google Shape;43;p7"/>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7"/>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7"/>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
        <p:nvSpPr>
          <p:cNvPr id="46" name="Google Shape;46;p7"/>
          <p:cNvSpPr txBox="1"/>
          <p:nvPr>
            <p:ph idx="1" type="subTitle"/>
          </p:nvPr>
        </p:nvSpPr>
        <p:spPr>
          <a:xfrm>
            <a:off x="163400" y="2631200"/>
            <a:ext cx="2879700" cy="823200"/>
          </a:xfrm>
          <a:prstGeom prst="rect">
            <a:avLst/>
          </a:prstGeom>
        </p:spPr>
        <p:txBody>
          <a:bodyPr anchorCtr="0" anchor="t" bIns="91425" lIns="91425" spcFirstLastPara="1" rIns="91425" wrap="square" tIns="91425">
            <a:noAutofit/>
          </a:bodyPr>
          <a:lstStyle>
            <a:lvl1pPr lvl="0" rtl="0">
              <a:spcBef>
                <a:spcPts val="640"/>
              </a:spcBef>
              <a:spcAft>
                <a:spcPts val="0"/>
              </a:spcAft>
              <a:buNone/>
              <a:defRPr i="1"/>
            </a:lvl1pPr>
            <a:lvl2pPr lvl="1" rtl="0">
              <a:spcBef>
                <a:spcPts val="640"/>
              </a:spcBef>
              <a:spcAft>
                <a:spcPts val="0"/>
              </a:spcAft>
              <a:buNone/>
              <a:defRPr/>
            </a:lvl2pPr>
            <a:lvl3pPr lvl="2" rtl="0">
              <a:spcBef>
                <a:spcPts val="640"/>
              </a:spcBef>
              <a:spcAft>
                <a:spcPts val="0"/>
              </a:spcAft>
              <a:buNone/>
              <a:defRPr/>
            </a:lvl3pPr>
            <a:lvl4pPr lvl="3" rtl="0">
              <a:spcBef>
                <a:spcPts val="640"/>
              </a:spcBef>
              <a:spcAft>
                <a:spcPts val="0"/>
              </a:spcAft>
              <a:buNone/>
              <a:defRPr/>
            </a:lvl4pPr>
            <a:lvl5pPr lvl="4" rtl="0">
              <a:spcBef>
                <a:spcPts val="640"/>
              </a:spcBef>
              <a:spcAft>
                <a:spcPts val="0"/>
              </a:spcAft>
              <a:buNone/>
              <a:defRPr/>
            </a:lvl5pPr>
            <a:lvl6pPr lvl="5" rtl="0">
              <a:spcBef>
                <a:spcPts val="640"/>
              </a:spcBef>
              <a:spcAft>
                <a:spcPts val="0"/>
              </a:spcAft>
              <a:buNone/>
              <a:defRPr/>
            </a:lvl6pPr>
            <a:lvl7pPr lvl="6" rtl="0">
              <a:spcBef>
                <a:spcPts val="640"/>
              </a:spcBef>
              <a:spcAft>
                <a:spcPts val="0"/>
              </a:spcAft>
              <a:buNone/>
              <a:defRPr/>
            </a:lvl7pPr>
            <a:lvl8pPr lvl="7" rtl="0">
              <a:spcBef>
                <a:spcPts val="640"/>
              </a:spcBef>
              <a:spcAft>
                <a:spcPts val="0"/>
              </a:spcAft>
              <a:buNone/>
              <a:defRPr/>
            </a:lvl8pPr>
            <a:lvl9pPr lvl="8" rtl="0">
              <a:spcBef>
                <a:spcPts val="640"/>
              </a:spcBef>
              <a:spcAft>
                <a:spcPts val="0"/>
              </a:spcAft>
              <a:buNone/>
              <a:defRPr/>
            </a:lvl9pPr>
          </a:lstStyle>
          <a:p/>
        </p:txBody>
      </p:sp>
      <p:cxnSp>
        <p:nvCxnSpPr>
          <p:cNvPr id="47" name="Google Shape;47;p7"/>
          <p:cNvCxnSpPr/>
          <p:nvPr/>
        </p:nvCxnSpPr>
        <p:spPr>
          <a:xfrm>
            <a:off x="227800" y="597350"/>
            <a:ext cx="4141800" cy="0"/>
          </a:xfrm>
          <a:prstGeom prst="straightConnector1">
            <a:avLst/>
          </a:prstGeom>
          <a:noFill/>
          <a:ln cap="flat" cmpd="sng" w="9525">
            <a:solidFill>
              <a:srgbClr val="5C5C5C"/>
            </a:solidFill>
            <a:prstDash val="dot"/>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48" name="Shape 48"/>
        <p:cNvGrpSpPr/>
        <p:nvPr/>
      </p:nvGrpSpPr>
      <p:grpSpPr>
        <a:xfrm>
          <a:off x="0" y="0"/>
          <a:ext cx="0" cy="0"/>
          <a:chOff x="0" y="0"/>
          <a:chExt cx="0" cy="0"/>
        </a:xfrm>
      </p:grpSpPr>
      <p:sp>
        <p:nvSpPr>
          <p:cNvPr id="49" name="Google Shape;49;p8"/>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8"/>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8"/>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2">
    <p:spTree>
      <p:nvGrpSpPr>
        <p:cNvPr id="52" name="Shape 52"/>
        <p:cNvGrpSpPr/>
        <p:nvPr/>
      </p:nvGrpSpPr>
      <p:grpSpPr>
        <a:xfrm>
          <a:off x="0" y="0"/>
          <a:ext cx="0" cy="0"/>
          <a:chOff x="0" y="0"/>
          <a:chExt cx="0" cy="0"/>
        </a:xfrm>
      </p:grpSpPr>
      <p:sp>
        <p:nvSpPr>
          <p:cNvPr id="53" name="Google Shape;53;p9"/>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9"/>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3">
    <p:spTree>
      <p:nvGrpSpPr>
        <p:cNvPr id="56" name="Shape 56"/>
        <p:cNvGrpSpPr/>
        <p:nvPr/>
      </p:nvGrpSpPr>
      <p:grpSpPr>
        <a:xfrm>
          <a:off x="0" y="0"/>
          <a:ext cx="0" cy="0"/>
          <a:chOff x="0" y="0"/>
          <a:chExt cx="0" cy="0"/>
        </a:xfrm>
      </p:grpSpPr>
      <p:sp>
        <p:nvSpPr>
          <p:cNvPr id="57" name="Google Shape;57;p10"/>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10"/>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10"/>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0" Type="http://schemas.openxmlformats.org/officeDocument/2006/relationships/theme" Target="../theme/theme1.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8050" y="0"/>
            <a:ext cx="4101300" cy="734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E5A73"/>
              </a:buClr>
              <a:buSzPts val="2400"/>
              <a:buFont typeface="Cabin Condensed"/>
              <a:buNone/>
              <a:defRPr b="0" i="0" sz="2400" u="none" cap="none" strike="noStrike">
                <a:solidFill>
                  <a:srgbClr val="0E5A73"/>
                </a:solidFill>
                <a:latin typeface="Cabin Condensed"/>
                <a:ea typeface="Cabin Condensed"/>
                <a:cs typeface="Cabin Condensed"/>
                <a:sym typeface="Cabin Condensed"/>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 name="Google Shape;7;p1"/>
          <p:cNvSpPr txBox="1"/>
          <p:nvPr>
            <p:ph idx="1" type="body"/>
          </p:nvPr>
        </p:nvSpPr>
        <p:spPr>
          <a:xfrm>
            <a:off x="78875" y="734101"/>
            <a:ext cx="3334800" cy="1391400"/>
          </a:xfrm>
          <a:prstGeom prst="rect">
            <a:avLst/>
          </a:prstGeom>
          <a:noFill/>
          <a:ln>
            <a:noFill/>
          </a:ln>
        </p:spPr>
        <p:txBody>
          <a:bodyPr anchorCtr="0" anchor="t" bIns="91425" lIns="91425" spcFirstLastPara="1" rIns="91425" wrap="square" tIns="91425">
            <a:noAutofit/>
          </a:bodyPr>
          <a:lstStyle>
            <a:lvl1pPr indent="-304800" lvl="0" marL="457200" marR="0" rtl="0" algn="l">
              <a:spcBef>
                <a:spcPts val="64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1pPr>
            <a:lvl2pPr indent="-304800" lvl="1" marL="914400" marR="0" rtl="0" algn="l">
              <a:spcBef>
                <a:spcPts val="56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2pPr>
            <a:lvl3pPr indent="-304800" lvl="2" marL="1371600" marR="0" rtl="0" algn="l">
              <a:spcBef>
                <a:spcPts val="48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3pPr>
            <a:lvl4pPr indent="-304800" lvl="3" marL="1828800" marR="0" rtl="0" algn="l">
              <a:spcBef>
                <a:spcPts val="40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4pPr>
            <a:lvl5pPr indent="-304800" lvl="4" marL="2286000" marR="0" rtl="0" algn="l">
              <a:spcBef>
                <a:spcPts val="40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5pPr>
            <a:lvl6pPr indent="-304800" lvl="5" marL="2743200" marR="0" rtl="0" algn="l">
              <a:spcBef>
                <a:spcPts val="40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6pPr>
            <a:lvl7pPr indent="-304800" lvl="6" marL="3200400" marR="0" rtl="0" algn="l">
              <a:spcBef>
                <a:spcPts val="40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7pPr>
            <a:lvl8pPr indent="-304800" lvl="7" marL="3657600" marR="0" rtl="0" algn="l">
              <a:spcBef>
                <a:spcPts val="40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8pPr>
            <a:lvl9pPr indent="-304800" lvl="8" marL="4114800" marR="0" rtl="0" algn="l">
              <a:spcBef>
                <a:spcPts val="40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9pPr>
          </a:lstStyle>
          <a:p/>
        </p:txBody>
      </p:sp>
      <p:sp>
        <p:nvSpPr>
          <p:cNvPr id="8" name="Google Shape;8;p1"/>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sp>
        <p:nvSpPr>
          <p:cNvPr id="61" name="Google Shape;61;p11"/>
          <p:cNvSpPr txBox="1"/>
          <p:nvPr>
            <p:ph type="title"/>
          </p:nvPr>
        </p:nvSpPr>
        <p:spPr>
          <a:xfrm>
            <a:off x="248050" y="0"/>
            <a:ext cx="4101300" cy="734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E5A73"/>
              </a:buClr>
              <a:buSzPts val="2400"/>
              <a:buFont typeface="Cabin Condensed"/>
              <a:buNone/>
              <a:defRPr b="0" i="0" sz="2400" u="none" cap="none" strike="noStrike">
                <a:solidFill>
                  <a:srgbClr val="0E5A73"/>
                </a:solidFill>
                <a:latin typeface="Cabin Condensed"/>
                <a:ea typeface="Cabin Condensed"/>
                <a:cs typeface="Cabin Condensed"/>
                <a:sym typeface="Cabin Condensed"/>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2" name="Google Shape;62;p11"/>
          <p:cNvSpPr txBox="1"/>
          <p:nvPr>
            <p:ph idx="1" type="body"/>
          </p:nvPr>
        </p:nvSpPr>
        <p:spPr>
          <a:xfrm>
            <a:off x="78875" y="734101"/>
            <a:ext cx="3334800" cy="1391400"/>
          </a:xfrm>
          <a:prstGeom prst="rect">
            <a:avLst/>
          </a:prstGeom>
          <a:noFill/>
          <a:ln>
            <a:noFill/>
          </a:ln>
        </p:spPr>
        <p:txBody>
          <a:bodyPr anchorCtr="0" anchor="t" bIns="91425" lIns="91425" spcFirstLastPara="1" rIns="91425" wrap="square" tIns="91425">
            <a:noAutofit/>
          </a:bodyPr>
          <a:lstStyle>
            <a:lvl1pPr indent="-304800" lvl="0" marL="457200" marR="0" rtl="0" algn="l">
              <a:spcBef>
                <a:spcPts val="64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1pPr>
            <a:lvl2pPr indent="-304800" lvl="1" marL="914400" marR="0" rtl="0" algn="l">
              <a:spcBef>
                <a:spcPts val="56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2pPr>
            <a:lvl3pPr indent="-304800" lvl="2" marL="1371600" marR="0" rtl="0" algn="l">
              <a:spcBef>
                <a:spcPts val="48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3pPr>
            <a:lvl4pPr indent="-304800" lvl="3" marL="1828800" marR="0" rtl="0" algn="l">
              <a:spcBef>
                <a:spcPts val="40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4pPr>
            <a:lvl5pPr indent="-304800" lvl="4" marL="2286000" marR="0" rtl="0" algn="l">
              <a:spcBef>
                <a:spcPts val="40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5pPr>
            <a:lvl6pPr indent="-304800" lvl="5" marL="2743200" marR="0" rtl="0" algn="l">
              <a:spcBef>
                <a:spcPts val="40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6pPr>
            <a:lvl7pPr indent="-304800" lvl="6" marL="3200400" marR="0" rtl="0" algn="l">
              <a:spcBef>
                <a:spcPts val="40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7pPr>
            <a:lvl8pPr indent="-304800" lvl="7" marL="3657600" marR="0" rtl="0" algn="l">
              <a:spcBef>
                <a:spcPts val="40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8pPr>
            <a:lvl9pPr indent="-304800" lvl="8" marL="4114800" marR="0" rtl="0" algn="l">
              <a:spcBef>
                <a:spcPts val="40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9pPr>
          </a:lstStyle>
          <a:p/>
        </p:txBody>
      </p:sp>
      <p:sp>
        <p:nvSpPr>
          <p:cNvPr id="63" name="Google Shape;63;p11"/>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11"/>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Google Shape;65;p11"/>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1.png"/><Relationship Id="rId8"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1.png"/><Relationship Id="rId8"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6.png"/><Relationship Id="rId10" Type="http://schemas.openxmlformats.org/officeDocument/2006/relationships/image" Target="../media/image10.png"/><Relationship Id="rId9"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1.png"/><Relationship Id="rId8"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1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hyperlink" Target="https://cloud.google.com/vision/?hl=fr"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hyperlink" Target="https://www.youtube.com/playlist?list=PLwkBWMdlgG4B6vcXrZih1FAW-i2i279r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hyperlink" Target="https://sites.google.com/site/dataminingp7/projet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19750" y="1510000"/>
            <a:ext cx="4557900" cy="43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LES RÉSEAUX DE NEURONES</a:t>
            </a:r>
            <a:endParaRPr/>
          </a:p>
          <a:p>
            <a:pPr indent="-381000" lvl="0" marL="457200" rtl="0" algn="l">
              <a:spcBef>
                <a:spcPts val="0"/>
              </a:spcBef>
              <a:spcAft>
                <a:spcPts val="0"/>
              </a:spcAft>
              <a:buClr>
                <a:srgbClr val="999999"/>
              </a:buClr>
              <a:buSzPts val="2400"/>
              <a:buChar char="-"/>
            </a:pPr>
            <a:r>
              <a:rPr lang="en-CA" sz="2400">
                <a:solidFill>
                  <a:srgbClr val="999999"/>
                </a:solidFill>
              </a:rPr>
              <a:t>Le perceptron multi-couches</a:t>
            </a:r>
            <a:endParaRPr sz="2400">
              <a:solidFill>
                <a:srgbClr val="999999"/>
              </a:solidFill>
            </a:endParaRPr>
          </a:p>
          <a:p>
            <a:pPr indent="-381000" lvl="0" marL="457200" rtl="0" algn="l">
              <a:spcBef>
                <a:spcPts val="0"/>
              </a:spcBef>
              <a:spcAft>
                <a:spcPts val="0"/>
              </a:spcAft>
              <a:buClr>
                <a:srgbClr val="0E5A73"/>
              </a:buClr>
              <a:buSzPts val="2400"/>
              <a:buChar char="-"/>
            </a:pPr>
            <a:r>
              <a:rPr lang="en-CA" sz="2400">
                <a:solidFill>
                  <a:srgbClr val="0E5A73"/>
                </a:solidFill>
              </a:rPr>
              <a:t>Le réseau convolutif</a:t>
            </a:r>
            <a:endParaRPr sz="2400">
              <a:solidFill>
                <a:srgbClr val="0E5A7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0"/>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La convolution</a:t>
            </a:r>
            <a:endParaRPr/>
          </a:p>
        </p:txBody>
      </p:sp>
      <p:sp>
        <p:nvSpPr>
          <p:cNvPr id="493" name="Google Shape;493;p30"/>
          <p:cNvSpPr/>
          <p:nvPr/>
        </p:nvSpPr>
        <p:spPr>
          <a:xfrm>
            <a:off x="3584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494" name="Google Shape;494;p30"/>
          <p:cNvSpPr/>
          <p:nvPr/>
        </p:nvSpPr>
        <p:spPr>
          <a:xfrm>
            <a:off x="5810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495" name="Google Shape;495;p30"/>
          <p:cNvSpPr/>
          <p:nvPr/>
        </p:nvSpPr>
        <p:spPr>
          <a:xfrm>
            <a:off x="8036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4</a:t>
            </a:r>
            <a:endParaRPr/>
          </a:p>
        </p:txBody>
      </p:sp>
      <p:sp>
        <p:nvSpPr>
          <p:cNvPr id="496" name="Google Shape;496;p30"/>
          <p:cNvSpPr/>
          <p:nvPr/>
        </p:nvSpPr>
        <p:spPr>
          <a:xfrm>
            <a:off x="10262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497" name="Google Shape;497;p30"/>
          <p:cNvSpPr/>
          <p:nvPr/>
        </p:nvSpPr>
        <p:spPr>
          <a:xfrm>
            <a:off x="12488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498" name="Google Shape;498;p30"/>
          <p:cNvSpPr/>
          <p:nvPr/>
        </p:nvSpPr>
        <p:spPr>
          <a:xfrm>
            <a:off x="3584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499" name="Google Shape;499;p30"/>
          <p:cNvSpPr/>
          <p:nvPr/>
        </p:nvSpPr>
        <p:spPr>
          <a:xfrm>
            <a:off x="5810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500" name="Google Shape;500;p30"/>
          <p:cNvSpPr/>
          <p:nvPr/>
        </p:nvSpPr>
        <p:spPr>
          <a:xfrm>
            <a:off x="8036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501" name="Google Shape;501;p30"/>
          <p:cNvSpPr/>
          <p:nvPr/>
        </p:nvSpPr>
        <p:spPr>
          <a:xfrm>
            <a:off x="10262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02" name="Google Shape;502;p30"/>
          <p:cNvSpPr/>
          <p:nvPr/>
        </p:nvSpPr>
        <p:spPr>
          <a:xfrm>
            <a:off x="12488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03" name="Google Shape;503;p30"/>
          <p:cNvSpPr/>
          <p:nvPr/>
        </p:nvSpPr>
        <p:spPr>
          <a:xfrm>
            <a:off x="3584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504" name="Google Shape;504;p30"/>
          <p:cNvSpPr/>
          <p:nvPr/>
        </p:nvSpPr>
        <p:spPr>
          <a:xfrm>
            <a:off x="5810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505" name="Google Shape;505;p30"/>
          <p:cNvSpPr/>
          <p:nvPr/>
        </p:nvSpPr>
        <p:spPr>
          <a:xfrm>
            <a:off x="8036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506" name="Google Shape;506;p30"/>
          <p:cNvSpPr/>
          <p:nvPr/>
        </p:nvSpPr>
        <p:spPr>
          <a:xfrm>
            <a:off x="10262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07" name="Google Shape;507;p30"/>
          <p:cNvSpPr/>
          <p:nvPr/>
        </p:nvSpPr>
        <p:spPr>
          <a:xfrm>
            <a:off x="12488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08" name="Google Shape;508;p30"/>
          <p:cNvSpPr/>
          <p:nvPr/>
        </p:nvSpPr>
        <p:spPr>
          <a:xfrm>
            <a:off x="3584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509" name="Google Shape;509;p30"/>
          <p:cNvSpPr/>
          <p:nvPr/>
        </p:nvSpPr>
        <p:spPr>
          <a:xfrm>
            <a:off x="5810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10" name="Google Shape;510;p30"/>
          <p:cNvSpPr/>
          <p:nvPr/>
        </p:nvSpPr>
        <p:spPr>
          <a:xfrm>
            <a:off x="8036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11" name="Google Shape;511;p30"/>
          <p:cNvSpPr/>
          <p:nvPr/>
        </p:nvSpPr>
        <p:spPr>
          <a:xfrm>
            <a:off x="10262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12" name="Google Shape;512;p30"/>
          <p:cNvSpPr/>
          <p:nvPr/>
        </p:nvSpPr>
        <p:spPr>
          <a:xfrm>
            <a:off x="12488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nvGrpSpPr>
          <p:cNvPr id="513" name="Google Shape;513;p30"/>
          <p:cNvGrpSpPr/>
          <p:nvPr/>
        </p:nvGrpSpPr>
        <p:grpSpPr>
          <a:xfrm>
            <a:off x="1880625" y="1987750"/>
            <a:ext cx="667800" cy="704700"/>
            <a:chOff x="1769375" y="1707725"/>
            <a:chExt cx="667800" cy="704700"/>
          </a:xfrm>
        </p:grpSpPr>
        <p:sp>
          <p:nvSpPr>
            <p:cNvPr id="514" name="Google Shape;514;p30"/>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15" name="Google Shape;515;p30"/>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516" name="Google Shape;516;p30"/>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17" name="Google Shape;517;p30"/>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518" name="Google Shape;518;p30"/>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519" name="Google Shape;519;p30"/>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520" name="Google Shape;520;p30"/>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21" name="Google Shape;521;p30"/>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522" name="Google Shape;522;p30"/>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sp>
        <p:nvSpPr>
          <p:cNvPr id="523" name="Google Shape;523;p30"/>
          <p:cNvSpPr txBox="1"/>
          <p:nvPr/>
        </p:nvSpPr>
        <p:spPr>
          <a:xfrm>
            <a:off x="1490600" y="2076875"/>
            <a:ext cx="3708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3600"/>
              <a:t>*</a:t>
            </a:r>
            <a:endParaRPr sz="3600"/>
          </a:p>
        </p:txBody>
      </p:sp>
      <p:sp>
        <p:nvSpPr>
          <p:cNvPr id="524" name="Google Shape;524;p30"/>
          <p:cNvSpPr txBox="1"/>
          <p:nvPr/>
        </p:nvSpPr>
        <p:spPr>
          <a:xfrm>
            <a:off x="2762275" y="2043100"/>
            <a:ext cx="711300" cy="59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3600">
                <a:solidFill>
                  <a:schemeClr val="dk1"/>
                </a:solidFill>
              </a:rPr>
              <a:t>=</a:t>
            </a:r>
            <a:endParaRPr/>
          </a:p>
        </p:txBody>
      </p:sp>
      <p:sp>
        <p:nvSpPr>
          <p:cNvPr id="525" name="Google Shape;525;p30"/>
          <p:cNvSpPr txBox="1"/>
          <p:nvPr/>
        </p:nvSpPr>
        <p:spPr>
          <a:xfrm>
            <a:off x="191575" y="760100"/>
            <a:ext cx="40044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t>A vous...</a:t>
            </a:r>
            <a:endParaRPr/>
          </a:p>
        </p:txBody>
      </p:sp>
      <p:grpSp>
        <p:nvGrpSpPr>
          <p:cNvPr id="526" name="Google Shape;526;p30"/>
          <p:cNvGrpSpPr/>
          <p:nvPr/>
        </p:nvGrpSpPr>
        <p:grpSpPr>
          <a:xfrm>
            <a:off x="3328700" y="1870300"/>
            <a:ext cx="1113000" cy="939600"/>
            <a:chOff x="302800" y="1266825"/>
            <a:chExt cx="1113000" cy="939600"/>
          </a:xfrm>
        </p:grpSpPr>
        <p:sp>
          <p:nvSpPr>
            <p:cNvPr id="527" name="Google Shape;527;p30"/>
            <p:cNvSpPr/>
            <p:nvPr/>
          </p:nvSpPr>
          <p:spPr>
            <a:xfrm>
              <a:off x="3028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0"/>
            <p:cNvSpPr/>
            <p:nvPr/>
          </p:nvSpPr>
          <p:spPr>
            <a:xfrm>
              <a:off x="5254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0"/>
            <p:cNvSpPr/>
            <p:nvPr/>
          </p:nvSpPr>
          <p:spPr>
            <a:xfrm>
              <a:off x="7480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0"/>
            <p:cNvSpPr/>
            <p:nvPr/>
          </p:nvSpPr>
          <p:spPr>
            <a:xfrm>
              <a:off x="9706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p:nvPr/>
          </p:nvSpPr>
          <p:spPr>
            <a:xfrm>
              <a:off x="11932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3028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7480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9</a:t>
              </a:r>
              <a:endParaRPr/>
            </a:p>
          </p:txBody>
        </p:sp>
        <p:sp>
          <p:nvSpPr>
            <p:cNvPr id="534" name="Google Shape;534;p30"/>
            <p:cNvSpPr/>
            <p:nvPr/>
          </p:nvSpPr>
          <p:spPr>
            <a:xfrm>
              <a:off x="9706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535" name="Google Shape;535;p30"/>
            <p:cNvSpPr/>
            <p:nvPr/>
          </p:nvSpPr>
          <p:spPr>
            <a:xfrm>
              <a:off x="11932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0"/>
            <p:cNvSpPr/>
            <p:nvPr/>
          </p:nvSpPr>
          <p:spPr>
            <a:xfrm>
              <a:off x="3028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0"/>
            <p:cNvSpPr/>
            <p:nvPr/>
          </p:nvSpPr>
          <p:spPr>
            <a:xfrm>
              <a:off x="5254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538" name="Google Shape;538;p30"/>
            <p:cNvSpPr/>
            <p:nvPr/>
          </p:nvSpPr>
          <p:spPr>
            <a:xfrm>
              <a:off x="7480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539" name="Google Shape;539;p30"/>
            <p:cNvSpPr/>
            <p:nvPr/>
          </p:nvSpPr>
          <p:spPr>
            <a:xfrm>
              <a:off x="9706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540" name="Google Shape;540;p30"/>
            <p:cNvSpPr/>
            <p:nvPr/>
          </p:nvSpPr>
          <p:spPr>
            <a:xfrm>
              <a:off x="11932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p:nvPr/>
          </p:nvSpPr>
          <p:spPr>
            <a:xfrm>
              <a:off x="3028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0"/>
            <p:cNvSpPr/>
            <p:nvPr/>
          </p:nvSpPr>
          <p:spPr>
            <a:xfrm>
              <a:off x="5254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0"/>
            <p:cNvSpPr/>
            <p:nvPr/>
          </p:nvSpPr>
          <p:spPr>
            <a:xfrm>
              <a:off x="7480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0"/>
            <p:cNvSpPr/>
            <p:nvPr/>
          </p:nvSpPr>
          <p:spPr>
            <a:xfrm>
              <a:off x="9706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0"/>
            <p:cNvSpPr/>
            <p:nvPr/>
          </p:nvSpPr>
          <p:spPr>
            <a:xfrm>
              <a:off x="11932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0"/>
            <p:cNvSpPr/>
            <p:nvPr/>
          </p:nvSpPr>
          <p:spPr>
            <a:xfrm>
              <a:off x="5254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4</a:t>
              </a:r>
              <a:endParaRPr/>
            </a:p>
          </p:txBody>
        </p:sp>
      </p:grpSp>
      <p:sp>
        <p:nvSpPr>
          <p:cNvPr id="547" name="Google Shape;547;p30"/>
          <p:cNvSpPr txBox="1"/>
          <p:nvPr/>
        </p:nvSpPr>
        <p:spPr>
          <a:xfrm>
            <a:off x="3473575" y="2247400"/>
            <a:ext cx="4017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10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1"/>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La convolution</a:t>
            </a:r>
            <a:endParaRPr/>
          </a:p>
        </p:txBody>
      </p:sp>
      <p:sp>
        <p:nvSpPr>
          <p:cNvPr id="553" name="Google Shape;553;p31"/>
          <p:cNvSpPr/>
          <p:nvPr/>
        </p:nvSpPr>
        <p:spPr>
          <a:xfrm>
            <a:off x="3584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554" name="Google Shape;554;p31"/>
          <p:cNvSpPr/>
          <p:nvPr/>
        </p:nvSpPr>
        <p:spPr>
          <a:xfrm>
            <a:off x="5810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55" name="Google Shape;555;p31"/>
          <p:cNvSpPr/>
          <p:nvPr/>
        </p:nvSpPr>
        <p:spPr>
          <a:xfrm>
            <a:off x="8036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4</a:t>
            </a:r>
            <a:endParaRPr/>
          </a:p>
        </p:txBody>
      </p:sp>
      <p:sp>
        <p:nvSpPr>
          <p:cNvPr id="556" name="Google Shape;556;p31"/>
          <p:cNvSpPr/>
          <p:nvPr/>
        </p:nvSpPr>
        <p:spPr>
          <a:xfrm>
            <a:off x="10262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557" name="Google Shape;557;p31"/>
          <p:cNvSpPr/>
          <p:nvPr/>
        </p:nvSpPr>
        <p:spPr>
          <a:xfrm>
            <a:off x="12488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58" name="Google Shape;558;p31"/>
          <p:cNvSpPr/>
          <p:nvPr/>
        </p:nvSpPr>
        <p:spPr>
          <a:xfrm>
            <a:off x="358400" y="21052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559" name="Google Shape;559;p31"/>
          <p:cNvSpPr/>
          <p:nvPr/>
        </p:nvSpPr>
        <p:spPr>
          <a:xfrm>
            <a:off x="5810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560" name="Google Shape;560;p31"/>
          <p:cNvSpPr/>
          <p:nvPr/>
        </p:nvSpPr>
        <p:spPr>
          <a:xfrm>
            <a:off x="8036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561" name="Google Shape;561;p31"/>
          <p:cNvSpPr/>
          <p:nvPr/>
        </p:nvSpPr>
        <p:spPr>
          <a:xfrm>
            <a:off x="10262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62" name="Google Shape;562;p31"/>
          <p:cNvSpPr/>
          <p:nvPr/>
        </p:nvSpPr>
        <p:spPr>
          <a:xfrm>
            <a:off x="1248800" y="21052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63" name="Google Shape;563;p31"/>
          <p:cNvSpPr/>
          <p:nvPr/>
        </p:nvSpPr>
        <p:spPr>
          <a:xfrm>
            <a:off x="358400" y="23401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564" name="Google Shape;564;p31"/>
          <p:cNvSpPr/>
          <p:nvPr/>
        </p:nvSpPr>
        <p:spPr>
          <a:xfrm>
            <a:off x="5810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565" name="Google Shape;565;p31"/>
          <p:cNvSpPr/>
          <p:nvPr/>
        </p:nvSpPr>
        <p:spPr>
          <a:xfrm>
            <a:off x="8036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566" name="Google Shape;566;p31"/>
          <p:cNvSpPr/>
          <p:nvPr/>
        </p:nvSpPr>
        <p:spPr>
          <a:xfrm>
            <a:off x="10262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67" name="Google Shape;567;p31"/>
          <p:cNvSpPr/>
          <p:nvPr/>
        </p:nvSpPr>
        <p:spPr>
          <a:xfrm>
            <a:off x="1248800" y="23401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68" name="Google Shape;568;p31"/>
          <p:cNvSpPr/>
          <p:nvPr/>
        </p:nvSpPr>
        <p:spPr>
          <a:xfrm>
            <a:off x="3584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569" name="Google Shape;569;p31"/>
          <p:cNvSpPr/>
          <p:nvPr/>
        </p:nvSpPr>
        <p:spPr>
          <a:xfrm>
            <a:off x="5810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70" name="Google Shape;570;p31"/>
          <p:cNvSpPr/>
          <p:nvPr/>
        </p:nvSpPr>
        <p:spPr>
          <a:xfrm>
            <a:off x="8036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71" name="Google Shape;571;p31"/>
          <p:cNvSpPr/>
          <p:nvPr/>
        </p:nvSpPr>
        <p:spPr>
          <a:xfrm>
            <a:off x="10262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72" name="Google Shape;572;p31"/>
          <p:cNvSpPr/>
          <p:nvPr/>
        </p:nvSpPr>
        <p:spPr>
          <a:xfrm>
            <a:off x="12488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nvGrpSpPr>
          <p:cNvPr id="573" name="Google Shape;573;p31"/>
          <p:cNvGrpSpPr/>
          <p:nvPr/>
        </p:nvGrpSpPr>
        <p:grpSpPr>
          <a:xfrm>
            <a:off x="1880625" y="1987750"/>
            <a:ext cx="667800" cy="704700"/>
            <a:chOff x="1769375" y="1707725"/>
            <a:chExt cx="667800" cy="704700"/>
          </a:xfrm>
        </p:grpSpPr>
        <p:sp>
          <p:nvSpPr>
            <p:cNvPr id="574" name="Google Shape;574;p31"/>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75" name="Google Shape;575;p31"/>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576" name="Google Shape;576;p31"/>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77" name="Google Shape;577;p31"/>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578" name="Google Shape;578;p31"/>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579" name="Google Shape;579;p31"/>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580" name="Google Shape;580;p31"/>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81" name="Google Shape;581;p31"/>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582" name="Google Shape;582;p31"/>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sp>
        <p:nvSpPr>
          <p:cNvPr id="583" name="Google Shape;583;p31"/>
          <p:cNvSpPr txBox="1"/>
          <p:nvPr/>
        </p:nvSpPr>
        <p:spPr>
          <a:xfrm>
            <a:off x="1490600" y="2076875"/>
            <a:ext cx="3708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3600"/>
              <a:t>*</a:t>
            </a:r>
            <a:endParaRPr sz="3600"/>
          </a:p>
        </p:txBody>
      </p:sp>
      <p:sp>
        <p:nvSpPr>
          <p:cNvPr id="584" name="Google Shape;584;p31"/>
          <p:cNvSpPr txBox="1"/>
          <p:nvPr/>
        </p:nvSpPr>
        <p:spPr>
          <a:xfrm>
            <a:off x="2762275" y="2043100"/>
            <a:ext cx="711300" cy="59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3600">
                <a:solidFill>
                  <a:schemeClr val="dk1"/>
                </a:solidFill>
              </a:rPr>
              <a:t>=</a:t>
            </a:r>
            <a:endParaRPr/>
          </a:p>
        </p:txBody>
      </p:sp>
      <p:sp>
        <p:nvSpPr>
          <p:cNvPr id="585" name="Google Shape;585;p31"/>
          <p:cNvSpPr txBox="1"/>
          <p:nvPr/>
        </p:nvSpPr>
        <p:spPr>
          <a:xfrm>
            <a:off x="212325" y="679775"/>
            <a:ext cx="40044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t>Et les bords ? Plusieurs solutions:</a:t>
            </a:r>
            <a:endParaRPr/>
          </a:p>
          <a:p>
            <a:pPr indent="-317500" lvl="0" marL="457200" rtl="0" algn="l">
              <a:spcBef>
                <a:spcPts val="0"/>
              </a:spcBef>
              <a:spcAft>
                <a:spcPts val="0"/>
              </a:spcAft>
              <a:buSzPts val="1400"/>
              <a:buChar char="●"/>
            </a:pPr>
            <a:r>
              <a:rPr lang="en-CA"/>
              <a:t>Ne rien faire, garder les valeurs initiales.</a:t>
            </a:r>
            <a:endParaRPr>
              <a:solidFill>
                <a:srgbClr val="FFFFFF"/>
              </a:solidFill>
            </a:endParaRPr>
          </a:p>
          <a:p>
            <a:pPr indent="-317500" lvl="0" marL="457200" rtl="0" algn="l">
              <a:spcBef>
                <a:spcPts val="0"/>
              </a:spcBef>
              <a:spcAft>
                <a:spcPts val="0"/>
              </a:spcAft>
              <a:buClr>
                <a:srgbClr val="FFFFFF"/>
              </a:buClr>
              <a:buSzPts val="1400"/>
              <a:buChar char="●"/>
            </a:pPr>
            <a:r>
              <a:rPr lang="en-CA">
                <a:solidFill>
                  <a:srgbClr val="FFFFFF"/>
                </a:solidFill>
              </a:rPr>
              <a:t>Copier les “pixels” adjacents.</a:t>
            </a:r>
            <a:endParaRPr>
              <a:solidFill>
                <a:srgbClr val="FFFFFF"/>
              </a:solidFill>
            </a:endParaRPr>
          </a:p>
          <a:p>
            <a:pPr indent="-317500" lvl="0" marL="457200" rtl="0" algn="l">
              <a:spcBef>
                <a:spcPts val="0"/>
              </a:spcBef>
              <a:spcAft>
                <a:spcPts val="0"/>
              </a:spcAft>
              <a:buClr>
                <a:srgbClr val="FFFFFF"/>
              </a:buClr>
              <a:buSzPts val="1400"/>
              <a:buChar char="●"/>
            </a:pPr>
            <a:r>
              <a:rPr lang="en-CA">
                <a:solidFill>
                  <a:srgbClr val="FFFFFF"/>
                </a:solidFill>
              </a:rPr>
              <a:t>Utiliser une sous-matrice dans le produit</a:t>
            </a:r>
            <a:endParaRPr>
              <a:solidFill>
                <a:srgbClr val="FFFFFF"/>
              </a:solidFill>
            </a:endParaRPr>
          </a:p>
          <a:p>
            <a:pPr indent="-317500" lvl="0" marL="457200" rtl="0" algn="l">
              <a:spcBef>
                <a:spcPts val="0"/>
              </a:spcBef>
              <a:spcAft>
                <a:spcPts val="0"/>
              </a:spcAft>
              <a:buClr>
                <a:srgbClr val="FFFFFF"/>
              </a:buClr>
              <a:buSzPts val="1400"/>
              <a:buChar char="●"/>
            </a:pPr>
            <a:r>
              <a:rPr lang="en-CA">
                <a:solidFill>
                  <a:srgbClr val="FFFFFF"/>
                </a:solidFill>
              </a:rPr>
              <a:t>Appliquer un filtre spécial.</a:t>
            </a:r>
            <a:endParaRPr>
              <a:solidFill>
                <a:srgbClr val="FFFFFF"/>
              </a:solidFill>
            </a:endParaRPr>
          </a:p>
          <a:p>
            <a:pPr indent="0" lvl="0" marL="457200" rtl="0" algn="l">
              <a:spcBef>
                <a:spcPts val="0"/>
              </a:spcBef>
              <a:spcAft>
                <a:spcPts val="0"/>
              </a:spcAft>
              <a:buNone/>
            </a:pPr>
            <a:r>
              <a:t/>
            </a:r>
            <a:endParaRPr/>
          </a:p>
        </p:txBody>
      </p:sp>
      <p:grpSp>
        <p:nvGrpSpPr>
          <p:cNvPr id="586" name="Google Shape;586;p31"/>
          <p:cNvGrpSpPr/>
          <p:nvPr/>
        </p:nvGrpSpPr>
        <p:grpSpPr>
          <a:xfrm>
            <a:off x="3328700" y="1870300"/>
            <a:ext cx="1113000" cy="939600"/>
            <a:chOff x="302800" y="1266825"/>
            <a:chExt cx="1113000" cy="939600"/>
          </a:xfrm>
        </p:grpSpPr>
        <p:sp>
          <p:nvSpPr>
            <p:cNvPr id="587" name="Google Shape;587;p31"/>
            <p:cNvSpPr/>
            <p:nvPr/>
          </p:nvSpPr>
          <p:spPr>
            <a:xfrm>
              <a:off x="302800" y="12668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588" name="Google Shape;588;p31"/>
            <p:cNvSpPr/>
            <p:nvPr/>
          </p:nvSpPr>
          <p:spPr>
            <a:xfrm>
              <a:off x="525400" y="12668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89" name="Google Shape;589;p31"/>
            <p:cNvSpPr/>
            <p:nvPr/>
          </p:nvSpPr>
          <p:spPr>
            <a:xfrm>
              <a:off x="748000" y="12668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4</a:t>
              </a:r>
              <a:endParaRPr/>
            </a:p>
          </p:txBody>
        </p:sp>
        <p:sp>
          <p:nvSpPr>
            <p:cNvPr id="590" name="Google Shape;590;p31"/>
            <p:cNvSpPr/>
            <p:nvPr/>
          </p:nvSpPr>
          <p:spPr>
            <a:xfrm>
              <a:off x="970600" y="12668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591" name="Google Shape;591;p31"/>
            <p:cNvSpPr/>
            <p:nvPr/>
          </p:nvSpPr>
          <p:spPr>
            <a:xfrm>
              <a:off x="1193200" y="12668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92" name="Google Shape;592;p31"/>
            <p:cNvSpPr/>
            <p:nvPr/>
          </p:nvSpPr>
          <p:spPr>
            <a:xfrm>
              <a:off x="302800" y="15017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593" name="Google Shape;593;p31"/>
            <p:cNvSpPr/>
            <p:nvPr/>
          </p:nvSpPr>
          <p:spPr>
            <a:xfrm>
              <a:off x="7480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9</a:t>
              </a:r>
              <a:endParaRPr/>
            </a:p>
          </p:txBody>
        </p:sp>
        <p:sp>
          <p:nvSpPr>
            <p:cNvPr id="594" name="Google Shape;594;p31"/>
            <p:cNvSpPr/>
            <p:nvPr/>
          </p:nvSpPr>
          <p:spPr>
            <a:xfrm>
              <a:off x="9706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595" name="Google Shape;595;p31"/>
            <p:cNvSpPr/>
            <p:nvPr/>
          </p:nvSpPr>
          <p:spPr>
            <a:xfrm>
              <a:off x="1193200" y="15017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596" name="Google Shape;596;p31"/>
            <p:cNvSpPr/>
            <p:nvPr/>
          </p:nvSpPr>
          <p:spPr>
            <a:xfrm>
              <a:off x="302800" y="17366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597" name="Google Shape;597;p31"/>
            <p:cNvSpPr/>
            <p:nvPr/>
          </p:nvSpPr>
          <p:spPr>
            <a:xfrm>
              <a:off x="5254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598" name="Google Shape;598;p31"/>
            <p:cNvSpPr/>
            <p:nvPr/>
          </p:nvSpPr>
          <p:spPr>
            <a:xfrm>
              <a:off x="7480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599" name="Google Shape;599;p31"/>
            <p:cNvSpPr/>
            <p:nvPr/>
          </p:nvSpPr>
          <p:spPr>
            <a:xfrm>
              <a:off x="9706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600" name="Google Shape;600;p31"/>
            <p:cNvSpPr/>
            <p:nvPr/>
          </p:nvSpPr>
          <p:spPr>
            <a:xfrm>
              <a:off x="1193200" y="17366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01" name="Google Shape;601;p31"/>
            <p:cNvSpPr/>
            <p:nvPr/>
          </p:nvSpPr>
          <p:spPr>
            <a:xfrm>
              <a:off x="302800" y="19715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602" name="Google Shape;602;p31"/>
            <p:cNvSpPr/>
            <p:nvPr/>
          </p:nvSpPr>
          <p:spPr>
            <a:xfrm>
              <a:off x="525400" y="19715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03" name="Google Shape;603;p31"/>
            <p:cNvSpPr/>
            <p:nvPr/>
          </p:nvSpPr>
          <p:spPr>
            <a:xfrm>
              <a:off x="748000" y="19715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04" name="Google Shape;604;p31"/>
            <p:cNvSpPr/>
            <p:nvPr/>
          </p:nvSpPr>
          <p:spPr>
            <a:xfrm>
              <a:off x="970600" y="19715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05" name="Google Shape;605;p31"/>
            <p:cNvSpPr/>
            <p:nvPr/>
          </p:nvSpPr>
          <p:spPr>
            <a:xfrm>
              <a:off x="1193200" y="19715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06" name="Google Shape;606;p31"/>
            <p:cNvSpPr/>
            <p:nvPr/>
          </p:nvSpPr>
          <p:spPr>
            <a:xfrm>
              <a:off x="5254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solidFill>
                    <a:schemeClr val="dk1"/>
                  </a:solidFill>
                </a:rPr>
                <a:t>4</a:t>
              </a:r>
              <a:endParaRPr/>
            </a:p>
          </p:txBody>
        </p:sp>
      </p:grpSp>
      <p:sp>
        <p:nvSpPr>
          <p:cNvPr id="607" name="Google Shape;607;p31"/>
          <p:cNvSpPr txBox="1"/>
          <p:nvPr/>
        </p:nvSpPr>
        <p:spPr>
          <a:xfrm>
            <a:off x="3473575" y="2247400"/>
            <a:ext cx="4017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solidFill>
                  <a:schemeClr val="dk1"/>
                </a:solidFill>
              </a:rPr>
              <a:t>10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32"/>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La convolution</a:t>
            </a:r>
            <a:endParaRPr/>
          </a:p>
        </p:txBody>
      </p:sp>
      <p:sp>
        <p:nvSpPr>
          <p:cNvPr id="613" name="Google Shape;613;p32"/>
          <p:cNvSpPr/>
          <p:nvPr/>
        </p:nvSpPr>
        <p:spPr>
          <a:xfrm>
            <a:off x="3584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614" name="Google Shape;614;p32"/>
          <p:cNvSpPr/>
          <p:nvPr/>
        </p:nvSpPr>
        <p:spPr>
          <a:xfrm>
            <a:off x="5810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15" name="Google Shape;615;p32"/>
          <p:cNvSpPr/>
          <p:nvPr/>
        </p:nvSpPr>
        <p:spPr>
          <a:xfrm>
            <a:off x="8036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4</a:t>
            </a:r>
            <a:endParaRPr/>
          </a:p>
        </p:txBody>
      </p:sp>
      <p:sp>
        <p:nvSpPr>
          <p:cNvPr id="616" name="Google Shape;616;p32"/>
          <p:cNvSpPr/>
          <p:nvPr/>
        </p:nvSpPr>
        <p:spPr>
          <a:xfrm>
            <a:off x="10262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617" name="Google Shape;617;p32"/>
          <p:cNvSpPr/>
          <p:nvPr/>
        </p:nvSpPr>
        <p:spPr>
          <a:xfrm>
            <a:off x="12488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18" name="Google Shape;618;p32"/>
          <p:cNvSpPr/>
          <p:nvPr/>
        </p:nvSpPr>
        <p:spPr>
          <a:xfrm>
            <a:off x="358400" y="21052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619" name="Google Shape;619;p32"/>
          <p:cNvSpPr/>
          <p:nvPr/>
        </p:nvSpPr>
        <p:spPr>
          <a:xfrm>
            <a:off x="5810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620" name="Google Shape;620;p32"/>
          <p:cNvSpPr/>
          <p:nvPr/>
        </p:nvSpPr>
        <p:spPr>
          <a:xfrm>
            <a:off x="8036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621" name="Google Shape;621;p32"/>
          <p:cNvSpPr/>
          <p:nvPr/>
        </p:nvSpPr>
        <p:spPr>
          <a:xfrm>
            <a:off x="10262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22" name="Google Shape;622;p32"/>
          <p:cNvSpPr/>
          <p:nvPr/>
        </p:nvSpPr>
        <p:spPr>
          <a:xfrm>
            <a:off x="1248800" y="21052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23" name="Google Shape;623;p32"/>
          <p:cNvSpPr/>
          <p:nvPr/>
        </p:nvSpPr>
        <p:spPr>
          <a:xfrm>
            <a:off x="358400" y="23401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624" name="Google Shape;624;p32"/>
          <p:cNvSpPr/>
          <p:nvPr/>
        </p:nvSpPr>
        <p:spPr>
          <a:xfrm>
            <a:off x="5810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625" name="Google Shape;625;p32"/>
          <p:cNvSpPr/>
          <p:nvPr/>
        </p:nvSpPr>
        <p:spPr>
          <a:xfrm>
            <a:off x="8036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626" name="Google Shape;626;p32"/>
          <p:cNvSpPr/>
          <p:nvPr/>
        </p:nvSpPr>
        <p:spPr>
          <a:xfrm>
            <a:off x="10262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27" name="Google Shape;627;p32"/>
          <p:cNvSpPr/>
          <p:nvPr/>
        </p:nvSpPr>
        <p:spPr>
          <a:xfrm>
            <a:off x="1248800" y="23401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28" name="Google Shape;628;p32"/>
          <p:cNvSpPr/>
          <p:nvPr/>
        </p:nvSpPr>
        <p:spPr>
          <a:xfrm>
            <a:off x="3584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629" name="Google Shape;629;p32"/>
          <p:cNvSpPr/>
          <p:nvPr/>
        </p:nvSpPr>
        <p:spPr>
          <a:xfrm>
            <a:off x="5810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30" name="Google Shape;630;p32"/>
          <p:cNvSpPr/>
          <p:nvPr/>
        </p:nvSpPr>
        <p:spPr>
          <a:xfrm>
            <a:off x="8036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31" name="Google Shape;631;p32"/>
          <p:cNvSpPr/>
          <p:nvPr/>
        </p:nvSpPr>
        <p:spPr>
          <a:xfrm>
            <a:off x="10262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32" name="Google Shape;632;p32"/>
          <p:cNvSpPr/>
          <p:nvPr/>
        </p:nvSpPr>
        <p:spPr>
          <a:xfrm>
            <a:off x="12488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nvGrpSpPr>
          <p:cNvPr id="633" name="Google Shape;633;p32"/>
          <p:cNvGrpSpPr/>
          <p:nvPr/>
        </p:nvGrpSpPr>
        <p:grpSpPr>
          <a:xfrm>
            <a:off x="1880625" y="1987750"/>
            <a:ext cx="667800" cy="704700"/>
            <a:chOff x="1769375" y="1707725"/>
            <a:chExt cx="667800" cy="704700"/>
          </a:xfrm>
        </p:grpSpPr>
        <p:sp>
          <p:nvSpPr>
            <p:cNvPr id="634" name="Google Shape;634;p32"/>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35" name="Google Shape;635;p32"/>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636" name="Google Shape;636;p32"/>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37" name="Google Shape;637;p32"/>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638" name="Google Shape;638;p32"/>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639" name="Google Shape;639;p32"/>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640" name="Google Shape;640;p32"/>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41" name="Google Shape;641;p32"/>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642" name="Google Shape;642;p32"/>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sp>
        <p:nvSpPr>
          <p:cNvPr id="643" name="Google Shape;643;p32"/>
          <p:cNvSpPr txBox="1"/>
          <p:nvPr/>
        </p:nvSpPr>
        <p:spPr>
          <a:xfrm>
            <a:off x="1490600" y="2076875"/>
            <a:ext cx="3708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3600"/>
              <a:t>*</a:t>
            </a:r>
            <a:endParaRPr sz="3600"/>
          </a:p>
        </p:txBody>
      </p:sp>
      <p:sp>
        <p:nvSpPr>
          <p:cNvPr id="644" name="Google Shape;644;p32"/>
          <p:cNvSpPr txBox="1"/>
          <p:nvPr/>
        </p:nvSpPr>
        <p:spPr>
          <a:xfrm>
            <a:off x="2762275" y="2043100"/>
            <a:ext cx="711300" cy="59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3600">
                <a:solidFill>
                  <a:schemeClr val="dk1"/>
                </a:solidFill>
              </a:rPr>
              <a:t>=</a:t>
            </a:r>
            <a:endParaRPr/>
          </a:p>
        </p:txBody>
      </p:sp>
      <p:sp>
        <p:nvSpPr>
          <p:cNvPr id="645" name="Google Shape;645;p32"/>
          <p:cNvSpPr txBox="1"/>
          <p:nvPr/>
        </p:nvSpPr>
        <p:spPr>
          <a:xfrm>
            <a:off x="212325" y="679775"/>
            <a:ext cx="40044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t>Et les bords ? Plusieurs solutions:</a:t>
            </a:r>
            <a:endParaRPr/>
          </a:p>
          <a:p>
            <a:pPr indent="-317500" lvl="0" marL="457200" rtl="0" algn="l">
              <a:spcBef>
                <a:spcPts val="0"/>
              </a:spcBef>
              <a:spcAft>
                <a:spcPts val="0"/>
              </a:spcAft>
              <a:buSzPts val="1400"/>
              <a:buChar char="●"/>
            </a:pPr>
            <a:r>
              <a:rPr lang="en-CA"/>
              <a:t>Ne rien faire, garder les valeurs initiales.</a:t>
            </a:r>
            <a:endParaRPr/>
          </a:p>
          <a:p>
            <a:pPr indent="-317500" lvl="0" marL="457200" rtl="0" algn="l">
              <a:spcBef>
                <a:spcPts val="0"/>
              </a:spcBef>
              <a:spcAft>
                <a:spcPts val="0"/>
              </a:spcAft>
              <a:buSzPts val="1400"/>
              <a:buChar char="●"/>
            </a:pPr>
            <a:r>
              <a:rPr lang="en-CA">
                <a:solidFill>
                  <a:schemeClr val="dk1"/>
                </a:solidFill>
              </a:rPr>
              <a:t>Copier les “pixels” adjacents.</a:t>
            </a:r>
            <a:endParaRPr>
              <a:solidFill>
                <a:srgbClr val="FFFFFF"/>
              </a:solidFill>
            </a:endParaRPr>
          </a:p>
          <a:p>
            <a:pPr indent="-317500" lvl="0" marL="457200" rtl="0" algn="l">
              <a:spcBef>
                <a:spcPts val="0"/>
              </a:spcBef>
              <a:spcAft>
                <a:spcPts val="0"/>
              </a:spcAft>
              <a:buClr>
                <a:srgbClr val="FFFFFF"/>
              </a:buClr>
              <a:buSzPts val="1400"/>
              <a:buChar char="●"/>
            </a:pPr>
            <a:r>
              <a:rPr lang="en-CA">
                <a:solidFill>
                  <a:srgbClr val="FFFFFF"/>
                </a:solidFill>
              </a:rPr>
              <a:t>Utiliser une sous-matrice dans le produit</a:t>
            </a:r>
            <a:endParaRPr>
              <a:solidFill>
                <a:srgbClr val="FFFFFF"/>
              </a:solidFill>
            </a:endParaRPr>
          </a:p>
          <a:p>
            <a:pPr indent="-317500" lvl="0" marL="457200" rtl="0" algn="l">
              <a:spcBef>
                <a:spcPts val="0"/>
              </a:spcBef>
              <a:spcAft>
                <a:spcPts val="0"/>
              </a:spcAft>
              <a:buClr>
                <a:srgbClr val="FFFFFF"/>
              </a:buClr>
              <a:buSzPts val="1400"/>
              <a:buChar char="●"/>
            </a:pPr>
            <a:r>
              <a:rPr lang="en-CA">
                <a:solidFill>
                  <a:srgbClr val="FFFFFF"/>
                </a:solidFill>
              </a:rPr>
              <a:t>Appliquer un filtre spécial.</a:t>
            </a:r>
            <a:endParaRPr>
              <a:solidFill>
                <a:srgbClr val="FFFFFF"/>
              </a:solidFill>
            </a:endParaRPr>
          </a:p>
          <a:p>
            <a:pPr indent="0" lvl="0" marL="457200" rtl="0" algn="l">
              <a:spcBef>
                <a:spcPts val="0"/>
              </a:spcBef>
              <a:spcAft>
                <a:spcPts val="0"/>
              </a:spcAft>
              <a:buNone/>
            </a:pPr>
            <a:r>
              <a:t/>
            </a:r>
            <a:endParaRPr/>
          </a:p>
        </p:txBody>
      </p:sp>
      <p:sp>
        <p:nvSpPr>
          <p:cNvPr id="646" name="Google Shape;646;p32"/>
          <p:cNvSpPr txBox="1"/>
          <p:nvPr/>
        </p:nvSpPr>
        <p:spPr>
          <a:xfrm>
            <a:off x="3473575" y="2247400"/>
            <a:ext cx="4017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solidFill>
                  <a:schemeClr val="dk1"/>
                </a:solidFill>
              </a:rPr>
              <a:t>10</a:t>
            </a:r>
            <a:endParaRPr/>
          </a:p>
        </p:txBody>
      </p:sp>
      <p:grpSp>
        <p:nvGrpSpPr>
          <p:cNvPr id="647" name="Google Shape;647;p32"/>
          <p:cNvGrpSpPr/>
          <p:nvPr/>
        </p:nvGrpSpPr>
        <p:grpSpPr>
          <a:xfrm>
            <a:off x="3328700" y="1870300"/>
            <a:ext cx="1113000" cy="939600"/>
            <a:chOff x="302800" y="1266825"/>
            <a:chExt cx="1113000" cy="939600"/>
          </a:xfrm>
        </p:grpSpPr>
        <p:sp>
          <p:nvSpPr>
            <p:cNvPr id="648" name="Google Shape;648;p32"/>
            <p:cNvSpPr/>
            <p:nvPr/>
          </p:nvSpPr>
          <p:spPr>
            <a:xfrm>
              <a:off x="302800" y="12668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4</a:t>
              </a:r>
              <a:endParaRPr/>
            </a:p>
          </p:txBody>
        </p:sp>
        <p:sp>
          <p:nvSpPr>
            <p:cNvPr id="649" name="Google Shape;649;p32"/>
            <p:cNvSpPr/>
            <p:nvPr/>
          </p:nvSpPr>
          <p:spPr>
            <a:xfrm>
              <a:off x="525400" y="12668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4</a:t>
              </a:r>
              <a:endParaRPr/>
            </a:p>
          </p:txBody>
        </p:sp>
        <p:sp>
          <p:nvSpPr>
            <p:cNvPr id="650" name="Google Shape;650;p32"/>
            <p:cNvSpPr/>
            <p:nvPr/>
          </p:nvSpPr>
          <p:spPr>
            <a:xfrm>
              <a:off x="748000" y="12668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9</a:t>
              </a:r>
              <a:endParaRPr/>
            </a:p>
          </p:txBody>
        </p:sp>
        <p:sp>
          <p:nvSpPr>
            <p:cNvPr id="651" name="Google Shape;651;p32"/>
            <p:cNvSpPr/>
            <p:nvPr/>
          </p:nvSpPr>
          <p:spPr>
            <a:xfrm>
              <a:off x="970600" y="12668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652" name="Google Shape;652;p32"/>
            <p:cNvSpPr/>
            <p:nvPr/>
          </p:nvSpPr>
          <p:spPr>
            <a:xfrm>
              <a:off x="1193200" y="12668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653" name="Google Shape;653;p32"/>
            <p:cNvSpPr/>
            <p:nvPr/>
          </p:nvSpPr>
          <p:spPr>
            <a:xfrm>
              <a:off x="302800" y="15017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4</a:t>
              </a:r>
              <a:endParaRPr/>
            </a:p>
          </p:txBody>
        </p:sp>
        <p:sp>
          <p:nvSpPr>
            <p:cNvPr id="654" name="Google Shape;654;p32"/>
            <p:cNvSpPr/>
            <p:nvPr/>
          </p:nvSpPr>
          <p:spPr>
            <a:xfrm>
              <a:off x="7480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9</a:t>
              </a:r>
              <a:endParaRPr/>
            </a:p>
          </p:txBody>
        </p:sp>
        <p:sp>
          <p:nvSpPr>
            <p:cNvPr id="655" name="Google Shape;655;p32"/>
            <p:cNvSpPr/>
            <p:nvPr/>
          </p:nvSpPr>
          <p:spPr>
            <a:xfrm>
              <a:off x="9706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656" name="Google Shape;656;p32"/>
            <p:cNvSpPr/>
            <p:nvPr/>
          </p:nvSpPr>
          <p:spPr>
            <a:xfrm>
              <a:off x="1193200" y="15017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657" name="Google Shape;657;p32"/>
            <p:cNvSpPr/>
            <p:nvPr/>
          </p:nvSpPr>
          <p:spPr>
            <a:xfrm>
              <a:off x="5254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658" name="Google Shape;658;p32"/>
            <p:cNvSpPr/>
            <p:nvPr/>
          </p:nvSpPr>
          <p:spPr>
            <a:xfrm>
              <a:off x="7480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659" name="Google Shape;659;p32"/>
            <p:cNvSpPr/>
            <p:nvPr/>
          </p:nvSpPr>
          <p:spPr>
            <a:xfrm>
              <a:off x="9706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660" name="Google Shape;660;p32"/>
            <p:cNvSpPr/>
            <p:nvPr/>
          </p:nvSpPr>
          <p:spPr>
            <a:xfrm>
              <a:off x="1193200" y="17366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661" name="Google Shape;661;p32"/>
            <p:cNvSpPr/>
            <p:nvPr/>
          </p:nvSpPr>
          <p:spPr>
            <a:xfrm>
              <a:off x="302800" y="19715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2"/>
            <p:cNvSpPr/>
            <p:nvPr/>
          </p:nvSpPr>
          <p:spPr>
            <a:xfrm>
              <a:off x="525400" y="19715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2"/>
            <p:cNvSpPr/>
            <p:nvPr/>
          </p:nvSpPr>
          <p:spPr>
            <a:xfrm>
              <a:off x="748000" y="19715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664" name="Google Shape;664;p32"/>
            <p:cNvSpPr/>
            <p:nvPr/>
          </p:nvSpPr>
          <p:spPr>
            <a:xfrm>
              <a:off x="970600" y="19715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665" name="Google Shape;665;p32"/>
            <p:cNvSpPr/>
            <p:nvPr/>
          </p:nvSpPr>
          <p:spPr>
            <a:xfrm>
              <a:off x="1193200" y="19715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666" name="Google Shape;666;p32"/>
            <p:cNvSpPr/>
            <p:nvPr/>
          </p:nvSpPr>
          <p:spPr>
            <a:xfrm>
              <a:off x="5254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solidFill>
                    <a:schemeClr val="dk1"/>
                  </a:solidFill>
                </a:rPr>
                <a:t>4</a:t>
              </a:r>
              <a:endParaRPr/>
            </a:p>
          </p:txBody>
        </p:sp>
        <p:sp>
          <p:nvSpPr>
            <p:cNvPr id="667" name="Google Shape;667;p32"/>
            <p:cNvSpPr/>
            <p:nvPr/>
          </p:nvSpPr>
          <p:spPr>
            <a:xfrm>
              <a:off x="302800" y="17366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32"/>
          <p:cNvSpPr txBox="1"/>
          <p:nvPr/>
        </p:nvSpPr>
        <p:spPr>
          <a:xfrm>
            <a:off x="3473575" y="2492075"/>
            <a:ext cx="4017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solidFill>
                  <a:schemeClr val="dk1"/>
                </a:solidFill>
              </a:rPr>
              <a:t>10</a:t>
            </a:r>
            <a:endParaRPr/>
          </a:p>
        </p:txBody>
      </p:sp>
      <p:sp>
        <p:nvSpPr>
          <p:cNvPr id="669" name="Google Shape;669;p32"/>
          <p:cNvSpPr txBox="1"/>
          <p:nvPr/>
        </p:nvSpPr>
        <p:spPr>
          <a:xfrm>
            <a:off x="3473575" y="2267000"/>
            <a:ext cx="4017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solidFill>
                  <a:schemeClr val="dk1"/>
                </a:solidFill>
              </a:rPr>
              <a:t>10</a:t>
            </a:r>
            <a:endParaRPr/>
          </a:p>
        </p:txBody>
      </p:sp>
      <p:sp>
        <p:nvSpPr>
          <p:cNvPr id="670" name="Google Shape;670;p32"/>
          <p:cNvSpPr txBox="1"/>
          <p:nvPr/>
        </p:nvSpPr>
        <p:spPr>
          <a:xfrm>
            <a:off x="3238875" y="2492075"/>
            <a:ext cx="4017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solidFill>
                  <a:schemeClr val="dk1"/>
                </a:solidFill>
              </a:rPr>
              <a:t>10</a:t>
            </a:r>
            <a:endParaRPr/>
          </a:p>
        </p:txBody>
      </p:sp>
      <p:sp>
        <p:nvSpPr>
          <p:cNvPr id="671" name="Google Shape;671;p32"/>
          <p:cNvSpPr txBox="1"/>
          <p:nvPr/>
        </p:nvSpPr>
        <p:spPr>
          <a:xfrm>
            <a:off x="3238875" y="2267000"/>
            <a:ext cx="4017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solidFill>
                  <a:schemeClr val="dk1"/>
                </a:solidFill>
              </a:rPr>
              <a:t>10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33"/>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La convolution</a:t>
            </a:r>
            <a:endParaRPr/>
          </a:p>
        </p:txBody>
      </p:sp>
      <p:sp>
        <p:nvSpPr>
          <p:cNvPr id="677" name="Google Shape;677;p33"/>
          <p:cNvSpPr/>
          <p:nvPr/>
        </p:nvSpPr>
        <p:spPr>
          <a:xfrm>
            <a:off x="3584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678" name="Google Shape;678;p33"/>
          <p:cNvSpPr/>
          <p:nvPr/>
        </p:nvSpPr>
        <p:spPr>
          <a:xfrm>
            <a:off x="5810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79" name="Google Shape;679;p33"/>
          <p:cNvSpPr/>
          <p:nvPr/>
        </p:nvSpPr>
        <p:spPr>
          <a:xfrm>
            <a:off x="8036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4</a:t>
            </a:r>
            <a:endParaRPr/>
          </a:p>
        </p:txBody>
      </p:sp>
      <p:sp>
        <p:nvSpPr>
          <p:cNvPr id="680" name="Google Shape;680;p33"/>
          <p:cNvSpPr/>
          <p:nvPr/>
        </p:nvSpPr>
        <p:spPr>
          <a:xfrm>
            <a:off x="10262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681" name="Google Shape;681;p33"/>
          <p:cNvSpPr/>
          <p:nvPr/>
        </p:nvSpPr>
        <p:spPr>
          <a:xfrm>
            <a:off x="12488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82" name="Google Shape;682;p33"/>
          <p:cNvSpPr/>
          <p:nvPr/>
        </p:nvSpPr>
        <p:spPr>
          <a:xfrm>
            <a:off x="358400" y="21052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683" name="Google Shape;683;p33"/>
          <p:cNvSpPr/>
          <p:nvPr/>
        </p:nvSpPr>
        <p:spPr>
          <a:xfrm>
            <a:off x="5810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684" name="Google Shape;684;p33"/>
          <p:cNvSpPr/>
          <p:nvPr/>
        </p:nvSpPr>
        <p:spPr>
          <a:xfrm>
            <a:off x="8036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685" name="Google Shape;685;p33"/>
          <p:cNvSpPr/>
          <p:nvPr/>
        </p:nvSpPr>
        <p:spPr>
          <a:xfrm>
            <a:off x="10262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86" name="Google Shape;686;p33"/>
          <p:cNvSpPr/>
          <p:nvPr/>
        </p:nvSpPr>
        <p:spPr>
          <a:xfrm>
            <a:off x="1248800" y="21052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87" name="Google Shape;687;p33"/>
          <p:cNvSpPr/>
          <p:nvPr/>
        </p:nvSpPr>
        <p:spPr>
          <a:xfrm>
            <a:off x="358400" y="23401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688" name="Google Shape;688;p33"/>
          <p:cNvSpPr/>
          <p:nvPr/>
        </p:nvSpPr>
        <p:spPr>
          <a:xfrm>
            <a:off x="5810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689" name="Google Shape;689;p33"/>
          <p:cNvSpPr/>
          <p:nvPr/>
        </p:nvSpPr>
        <p:spPr>
          <a:xfrm>
            <a:off x="8036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690" name="Google Shape;690;p33"/>
          <p:cNvSpPr/>
          <p:nvPr/>
        </p:nvSpPr>
        <p:spPr>
          <a:xfrm>
            <a:off x="10262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91" name="Google Shape;691;p33"/>
          <p:cNvSpPr/>
          <p:nvPr/>
        </p:nvSpPr>
        <p:spPr>
          <a:xfrm>
            <a:off x="1248800" y="23401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92" name="Google Shape;692;p33"/>
          <p:cNvSpPr/>
          <p:nvPr/>
        </p:nvSpPr>
        <p:spPr>
          <a:xfrm>
            <a:off x="3584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693" name="Google Shape;693;p33"/>
          <p:cNvSpPr/>
          <p:nvPr/>
        </p:nvSpPr>
        <p:spPr>
          <a:xfrm>
            <a:off x="5810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94" name="Google Shape;694;p33"/>
          <p:cNvSpPr/>
          <p:nvPr/>
        </p:nvSpPr>
        <p:spPr>
          <a:xfrm>
            <a:off x="8036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95" name="Google Shape;695;p33"/>
          <p:cNvSpPr/>
          <p:nvPr/>
        </p:nvSpPr>
        <p:spPr>
          <a:xfrm>
            <a:off x="10262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96" name="Google Shape;696;p33"/>
          <p:cNvSpPr/>
          <p:nvPr/>
        </p:nvSpPr>
        <p:spPr>
          <a:xfrm>
            <a:off x="12488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nvGrpSpPr>
          <p:cNvPr id="697" name="Google Shape;697;p33"/>
          <p:cNvGrpSpPr/>
          <p:nvPr/>
        </p:nvGrpSpPr>
        <p:grpSpPr>
          <a:xfrm>
            <a:off x="1880625" y="1987750"/>
            <a:ext cx="667800" cy="704700"/>
            <a:chOff x="1769375" y="1707725"/>
            <a:chExt cx="667800" cy="704700"/>
          </a:xfrm>
        </p:grpSpPr>
        <p:sp>
          <p:nvSpPr>
            <p:cNvPr id="698" name="Google Shape;698;p33"/>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699" name="Google Shape;699;p33"/>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700" name="Google Shape;700;p33"/>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701" name="Google Shape;701;p33"/>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702" name="Google Shape;702;p33"/>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703" name="Google Shape;703;p33"/>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704" name="Google Shape;704;p33"/>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705" name="Google Shape;705;p33"/>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706" name="Google Shape;706;p33"/>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sp>
        <p:nvSpPr>
          <p:cNvPr id="707" name="Google Shape;707;p33"/>
          <p:cNvSpPr txBox="1"/>
          <p:nvPr/>
        </p:nvSpPr>
        <p:spPr>
          <a:xfrm>
            <a:off x="1490600" y="2076875"/>
            <a:ext cx="3708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3600"/>
              <a:t>*</a:t>
            </a:r>
            <a:endParaRPr sz="3600"/>
          </a:p>
        </p:txBody>
      </p:sp>
      <p:sp>
        <p:nvSpPr>
          <p:cNvPr id="708" name="Google Shape;708;p33"/>
          <p:cNvSpPr txBox="1"/>
          <p:nvPr/>
        </p:nvSpPr>
        <p:spPr>
          <a:xfrm>
            <a:off x="2762275" y="2043100"/>
            <a:ext cx="711300" cy="59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3600">
                <a:solidFill>
                  <a:schemeClr val="dk1"/>
                </a:solidFill>
              </a:rPr>
              <a:t>=</a:t>
            </a:r>
            <a:endParaRPr/>
          </a:p>
        </p:txBody>
      </p:sp>
      <p:sp>
        <p:nvSpPr>
          <p:cNvPr id="709" name="Google Shape;709;p33"/>
          <p:cNvSpPr txBox="1"/>
          <p:nvPr/>
        </p:nvSpPr>
        <p:spPr>
          <a:xfrm>
            <a:off x="212325" y="679775"/>
            <a:ext cx="4004400" cy="11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t>Et les bords ? Plusieurs solutions:</a:t>
            </a:r>
            <a:endParaRPr/>
          </a:p>
          <a:p>
            <a:pPr indent="-317500" lvl="0" marL="457200" rtl="0" algn="l">
              <a:spcBef>
                <a:spcPts val="0"/>
              </a:spcBef>
              <a:spcAft>
                <a:spcPts val="0"/>
              </a:spcAft>
              <a:buSzPts val="1400"/>
              <a:buChar char="●"/>
            </a:pPr>
            <a:r>
              <a:rPr lang="en-CA"/>
              <a:t>Ne rien faire, garder les valeurs initiales.</a:t>
            </a:r>
            <a:endParaRPr/>
          </a:p>
          <a:p>
            <a:pPr indent="-317500" lvl="0" marL="457200" rtl="0" algn="l">
              <a:spcBef>
                <a:spcPts val="0"/>
              </a:spcBef>
              <a:spcAft>
                <a:spcPts val="0"/>
              </a:spcAft>
              <a:buSzPts val="1400"/>
              <a:buChar char="●"/>
            </a:pPr>
            <a:r>
              <a:rPr lang="en-CA">
                <a:solidFill>
                  <a:schemeClr val="dk1"/>
                </a:solidFill>
              </a:rPr>
              <a:t>Copier les “pixels” adjacents.</a:t>
            </a:r>
            <a:endParaRPr>
              <a:solidFill>
                <a:schemeClr val="dk1"/>
              </a:solidFill>
            </a:endParaRPr>
          </a:p>
          <a:p>
            <a:pPr indent="-317500" lvl="0" marL="457200" rtl="0" algn="l">
              <a:spcBef>
                <a:spcPts val="0"/>
              </a:spcBef>
              <a:spcAft>
                <a:spcPts val="0"/>
              </a:spcAft>
              <a:buClr>
                <a:schemeClr val="dk1"/>
              </a:buClr>
              <a:buSzPts val="1400"/>
              <a:buChar char="●"/>
            </a:pPr>
            <a:r>
              <a:rPr lang="en-CA">
                <a:solidFill>
                  <a:schemeClr val="dk1"/>
                </a:solidFill>
              </a:rPr>
              <a:t>Utiliser une sous-matrice dans le produit</a:t>
            </a:r>
            <a:endParaRPr>
              <a:solidFill>
                <a:srgbClr val="FFFFFF"/>
              </a:solidFill>
            </a:endParaRPr>
          </a:p>
          <a:p>
            <a:pPr indent="-317500" lvl="0" marL="457200" rtl="0" algn="l">
              <a:spcBef>
                <a:spcPts val="0"/>
              </a:spcBef>
              <a:spcAft>
                <a:spcPts val="0"/>
              </a:spcAft>
              <a:buClr>
                <a:srgbClr val="FFFFFF"/>
              </a:buClr>
              <a:buSzPts val="1400"/>
              <a:buChar char="●"/>
            </a:pPr>
            <a:r>
              <a:rPr lang="en-CA">
                <a:solidFill>
                  <a:srgbClr val="FFFFFF"/>
                </a:solidFill>
              </a:rPr>
              <a:t>Appliquer un filtre spécial.</a:t>
            </a:r>
            <a:endParaRPr>
              <a:solidFill>
                <a:srgbClr val="FFFFFF"/>
              </a:solidFill>
            </a:endParaRPr>
          </a:p>
          <a:p>
            <a:pPr indent="0" lvl="0" marL="457200" rtl="0" algn="l">
              <a:spcBef>
                <a:spcPts val="0"/>
              </a:spcBef>
              <a:spcAft>
                <a:spcPts val="0"/>
              </a:spcAft>
              <a:buNone/>
            </a:pPr>
            <a:r>
              <a:t/>
            </a:r>
            <a:endParaRPr/>
          </a:p>
        </p:txBody>
      </p:sp>
      <p:grpSp>
        <p:nvGrpSpPr>
          <p:cNvPr id="710" name="Google Shape;710;p33"/>
          <p:cNvGrpSpPr/>
          <p:nvPr/>
        </p:nvGrpSpPr>
        <p:grpSpPr>
          <a:xfrm>
            <a:off x="3328700" y="1870300"/>
            <a:ext cx="1113000" cy="939600"/>
            <a:chOff x="302800" y="1266825"/>
            <a:chExt cx="1113000" cy="939600"/>
          </a:xfrm>
        </p:grpSpPr>
        <p:sp>
          <p:nvSpPr>
            <p:cNvPr id="711" name="Google Shape;711;p33"/>
            <p:cNvSpPr/>
            <p:nvPr/>
          </p:nvSpPr>
          <p:spPr>
            <a:xfrm>
              <a:off x="302800" y="12668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712" name="Google Shape;712;p33"/>
            <p:cNvSpPr/>
            <p:nvPr/>
          </p:nvSpPr>
          <p:spPr>
            <a:xfrm>
              <a:off x="525400" y="12668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7</a:t>
              </a:r>
              <a:endParaRPr/>
            </a:p>
          </p:txBody>
        </p:sp>
        <p:sp>
          <p:nvSpPr>
            <p:cNvPr id="713" name="Google Shape;713;p33"/>
            <p:cNvSpPr/>
            <p:nvPr/>
          </p:nvSpPr>
          <p:spPr>
            <a:xfrm>
              <a:off x="748000" y="12668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6</a:t>
              </a:r>
              <a:endParaRPr/>
            </a:p>
          </p:txBody>
        </p:sp>
        <p:sp>
          <p:nvSpPr>
            <p:cNvPr id="714" name="Google Shape;714;p33"/>
            <p:cNvSpPr/>
            <p:nvPr/>
          </p:nvSpPr>
          <p:spPr>
            <a:xfrm>
              <a:off x="970600" y="12668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715" name="Google Shape;715;p33"/>
            <p:cNvSpPr/>
            <p:nvPr/>
          </p:nvSpPr>
          <p:spPr>
            <a:xfrm>
              <a:off x="1193200" y="12668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716" name="Google Shape;716;p33"/>
            <p:cNvSpPr/>
            <p:nvPr/>
          </p:nvSpPr>
          <p:spPr>
            <a:xfrm>
              <a:off x="302800" y="15017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9</a:t>
              </a:r>
              <a:endParaRPr/>
            </a:p>
          </p:txBody>
        </p:sp>
        <p:sp>
          <p:nvSpPr>
            <p:cNvPr id="717" name="Google Shape;717;p33"/>
            <p:cNvSpPr/>
            <p:nvPr/>
          </p:nvSpPr>
          <p:spPr>
            <a:xfrm>
              <a:off x="7480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9</a:t>
              </a:r>
              <a:endParaRPr/>
            </a:p>
          </p:txBody>
        </p:sp>
        <p:sp>
          <p:nvSpPr>
            <p:cNvPr id="718" name="Google Shape;718;p33"/>
            <p:cNvSpPr/>
            <p:nvPr/>
          </p:nvSpPr>
          <p:spPr>
            <a:xfrm>
              <a:off x="9706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719" name="Google Shape;719;p33"/>
            <p:cNvSpPr/>
            <p:nvPr/>
          </p:nvSpPr>
          <p:spPr>
            <a:xfrm>
              <a:off x="1193200" y="15017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720" name="Google Shape;720;p33"/>
            <p:cNvSpPr/>
            <p:nvPr/>
          </p:nvSpPr>
          <p:spPr>
            <a:xfrm>
              <a:off x="302800" y="17366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8</a:t>
              </a:r>
              <a:endParaRPr/>
            </a:p>
          </p:txBody>
        </p:sp>
        <p:sp>
          <p:nvSpPr>
            <p:cNvPr id="721" name="Google Shape;721;p33"/>
            <p:cNvSpPr/>
            <p:nvPr/>
          </p:nvSpPr>
          <p:spPr>
            <a:xfrm>
              <a:off x="5254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722" name="Google Shape;722;p33"/>
            <p:cNvSpPr/>
            <p:nvPr/>
          </p:nvSpPr>
          <p:spPr>
            <a:xfrm>
              <a:off x="7480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723" name="Google Shape;723;p33"/>
            <p:cNvSpPr/>
            <p:nvPr/>
          </p:nvSpPr>
          <p:spPr>
            <a:xfrm>
              <a:off x="9706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724" name="Google Shape;724;p33"/>
            <p:cNvSpPr/>
            <p:nvPr/>
          </p:nvSpPr>
          <p:spPr>
            <a:xfrm>
              <a:off x="1193200" y="17366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725" name="Google Shape;725;p33"/>
            <p:cNvSpPr/>
            <p:nvPr/>
          </p:nvSpPr>
          <p:spPr>
            <a:xfrm>
              <a:off x="302800" y="19715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6</a:t>
              </a:r>
              <a:endParaRPr/>
            </a:p>
          </p:txBody>
        </p:sp>
        <p:sp>
          <p:nvSpPr>
            <p:cNvPr id="726" name="Google Shape;726;p33"/>
            <p:cNvSpPr/>
            <p:nvPr/>
          </p:nvSpPr>
          <p:spPr>
            <a:xfrm>
              <a:off x="525400" y="19715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727" name="Google Shape;727;p33"/>
            <p:cNvSpPr/>
            <p:nvPr/>
          </p:nvSpPr>
          <p:spPr>
            <a:xfrm>
              <a:off x="748000" y="19715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728" name="Google Shape;728;p33"/>
            <p:cNvSpPr/>
            <p:nvPr/>
          </p:nvSpPr>
          <p:spPr>
            <a:xfrm>
              <a:off x="970600" y="19715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729" name="Google Shape;729;p33"/>
            <p:cNvSpPr/>
            <p:nvPr/>
          </p:nvSpPr>
          <p:spPr>
            <a:xfrm>
              <a:off x="1193200" y="19715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730" name="Google Shape;730;p33"/>
            <p:cNvSpPr/>
            <p:nvPr/>
          </p:nvSpPr>
          <p:spPr>
            <a:xfrm>
              <a:off x="5254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solidFill>
                    <a:schemeClr val="dk1"/>
                  </a:solidFill>
                </a:rPr>
                <a:t>4</a:t>
              </a:r>
              <a:endParaRPr/>
            </a:p>
          </p:txBody>
        </p:sp>
      </p:grpSp>
      <p:sp>
        <p:nvSpPr>
          <p:cNvPr id="731" name="Google Shape;731;p33"/>
          <p:cNvSpPr txBox="1"/>
          <p:nvPr/>
        </p:nvSpPr>
        <p:spPr>
          <a:xfrm>
            <a:off x="3473575" y="2247400"/>
            <a:ext cx="4017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solidFill>
                  <a:schemeClr val="dk1"/>
                </a:solidFill>
              </a:rPr>
              <a:t>10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34"/>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La convolution</a:t>
            </a:r>
            <a:endParaRPr/>
          </a:p>
        </p:txBody>
      </p:sp>
      <p:sp>
        <p:nvSpPr>
          <p:cNvPr id="737" name="Google Shape;737;p34"/>
          <p:cNvSpPr/>
          <p:nvPr/>
        </p:nvSpPr>
        <p:spPr>
          <a:xfrm>
            <a:off x="3584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738" name="Google Shape;738;p34"/>
          <p:cNvSpPr/>
          <p:nvPr/>
        </p:nvSpPr>
        <p:spPr>
          <a:xfrm>
            <a:off x="5810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739" name="Google Shape;739;p34"/>
          <p:cNvSpPr/>
          <p:nvPr/>
        </p:nvSpPr>
        <p:spPr>
          <a:xfrm>
            <a:off x="8036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4</a:t>
            </a:r>
            <a:endParaRPr/>
          </a:p>
        </p:txBody>
      </p:sp>
      <p:sp>
        <p:nvSpPr>
          <p:cNvPr id="740" name="Google Shape;740;p34"/>
          <p:cNvSpPr/>
          <p:nvPr/>
        </p:nvSpPr>
        <p:spPr>
          <a:xfrm>
            <a:off x="10262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741" name="Google Shape;741;p34"/>
          <p:cNvSpPr/>
          <p:nvPr/>
        </p:nvSpPr>
        <p:spPr>
          <a:xfrm>
            <a:off x="12488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742" name="Google Shape;742;p34"/>
          <p:cNvSpPr/>
          <p:nvPr/>
        </p:nvSpPr>
        <p:spPr>
          <a:xfrm>
            <a:off x="358400" y="21052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743" name="Google Shape;743;p34"/>
          <p:cNvSpPr/>
          <p:nvPr/>
        </p:nvSpPr>
        <p:spPr>
          <a:xfrm>
            <a:off x="5810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744" name="Google Shape;744;p34"/>
          <p:cNvSpPr/>
          <p:nvPr/>
        </p:nvSpPr>
        <p:spPr>
          <a:xfrm>
            <a:off x="8036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745" name="Google Shape;745;p34"/>
          <p:cNvSpPr/>
          <p:nvPr/>
        </p:nvSpPr>
        <p:spPr>
          <a:xfrm>
            <a:off x="10262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746" name="Google Shape;746;p34"/>
          <p:cNvSpPr/>
          <p:nvPr/>
        </p:nvSpPr>
        <p:spPr>
          <a:xfrm>
            <a:off x="1248800" y="21052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747" name="Google Shape;747;p34"/>
          <p:cNvSpPr/>
          <p:nvPr/>
        </p:nvSpPr>
        <p:spPr>
          <a:xfrm>
            <a:off x="358400" y="23401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748" name="Google Shape;748;p34"/>
          <p:cNvSpPr/>
          <p:nvPr/>
        </p:nvSpPr>
        <p:spPr>
          <a:xfrm>
            <a:off x="5810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749" name="Google Shape;749;p34"/>
          <p:cNvSpPr/>
          <p:nvPr/>
        </p:nvSpPr>
        <p:spPr>
          <a:xfrm>
            <a:off x="8036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750" name="Google Shape;750;p34"/>
          <p:cNvSpPr/>
          <p:nvPr/>
        </p:nvSpPr>
        <p:spPr>
          <a:xfrm>
            <a:off x="10262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751" name="Google Shape;751;p34"/>
          <p:cNvSpPr/>
          <p:nvPr/>
        </p:nvSpPr>
        <p:spPr>
          <a:xfrm>
            <a:off x="1248800" y="23401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752" name="Google Shape;752;p34"/>
          <p:cNvSpPr/>
          <p:nvPr/>
        </p:nvSpPr>
        <p:spPr>
          <a:xfrm>
            <a:off x="3584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753" name="Google Shape;753;p34"/>
          <p:cNvSpPr/>
          <p:nvPr/>
        </p:nvSpPr>
        <p:spPr>
          <a:xfrm>
            <a:off x="5810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754" name="Google Shape;754;p34"/>
          <p:cNvSpPr/>
          <p:nvPr/>
        </p:nvSpPr>
        <p:spPr>
          <a:xfrm>
            <a:off x="8036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755" name="Google Shape;755;p34"/>
          <p:cNvSpPr/>
          <p:nvPr/>
        </p:nvSpPr>
        <p:spPr>
          <a:xfrm>
            <a:off x="10262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756" name="Google Shape;756;p34"/>
          <p:cNvSpPr/>
          <p:nvPr/>
        </p:nvSpPr>
        <p:spPr>
          <a:xfrm>
            <a:off x="12488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nvGrpSpPr>
          <p:cNvPr id="757" name="Google Shape;757;p34"/>
          <p:cNvGrpSpPr/>
          <p:nvPr/>
        </p:nvGrpSpPr>
        <p:grpSpPr>
          <a:xfrm>
            <a:off x="1880625" y="1987750"/>
            <a:ext cx="667800" cy="704700"/>
            <a:chOff x="1769375" y="1707725"/>
            <a:chExt cx="667800" cy="704700"/>
          </a:xfrm>
        </p:grpSpPr>
        <p:sp>
          <p:nvSpPr>
            <p:cNvPr id="758" name="Google Shape;758;p34"/>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759" name="Google Shape;759;p34"/>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760" name="Google Shape;760;p34"/>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761" name="Google Shape;761;p34"/>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762" name="Google Shape;762;p34"/>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763" name="Google Shape;763;p34"/>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764" name="Google Shape;764;p34"/>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765" name="Google Shape;765;p34"/>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766" name="Google Shape;766;p34"/>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sp>
        <p:nvSpPr>
          <p:cNvPr id="767" name="Google Shape;767;p34"/>
          <p:cNvSpPr txBox="1"/>
          <p:nvPr/>
        </p:nvSpPr>
        <p:spPr>
          <a:xfrm>
            <a:off x="1490600" y="2076875"/>
            <a:ext cx="3708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3600"/>
              <a:t>*</a:t>
            </a:r>
            <a:endParaRPr sz="3600"/>
          </a:p>
        </p:txBody>
      </p:sp>
      <p:sp>
        <p:nvSpPr>
          <p:cNvPr id="768" name="Google Shape;768;p34"/>
          <p:cNvSpPr txBox="1"/>
          <p:nvPr/>
        </p:nvSpPr>
        <p:spPr>
          <a:xfrm>
            <a:off x="2762275" y="2043100"/>
            <a:ext cx="711300" cy="59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3600">
                <a:solidFill>
                  <a:schemeClr val="dk1"/>
                </a:solidFill>
              </a:rPr>
              <a:t>=</a:t>
            </a:r>
            <a:endParaRPr/>
          </a:p>
        </p:txBody>
      </p:sp>
      <p:sp>
        <p:nvSpPr>
          <p:cNvPr id="769" name="Google Shape;769;p34"/>
          <p:cNvSpPr txBox="1"/>
          <p:nvPr/>
        </p:nvSpPr>
        <p:spPr>
          <a:xfrm>
            <a:off x="212325" y="679775"/>
            <a:ext cx="4004400" cy="11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t>Et les bords ? Plusieurs solutions:</a:t>
            </a:r>
            <a:endParaRPr/>
          </a:p>
          <a:p>
            <a:pPr indent="-317500" lvl="0" marL="457200" rtl="0" algn="l">
              <a:spcBef>
                <a:spcPts val="0"/>
              </a:spcBef>
              <a:spcAft>
                <a:spcPts val="0"/>
              </a:spcAft>
              <a:buSzPts val="1400"/>
              <a:buChar char="●"/>
            </a:pPr>
            <a:r>
              <a:rPr lang="en-CA"/>
              <a:t>Ne rien faire, garder les valeurs initiales.</a:t>
            </a:r>
            <a:endParaRPr/>
          </a:p>
          <a:p>
            <a:pPr indent="-317500" lvl="0" marL="457200" rtl="0" algn="l">
              <a:spcBef>
                <a:spcPts val="0"/>
              </a:spcBef>
              <a:spcAft>
                <a:spcPts val="0"/>
              </a:spcAft>
              <a:buSzPts val="1400"/>
              <a:buChar char="●"/>
            </a:pPr>
            <a:r>
              <a:rPr lang="en-CA">
                <a:solidFill>
                  <a:schemeClr val="dk1"/>
                </a:solidFill>
              </a:rPr>
              <a:t>Copier les “pixels” adjacents.</a:t>
            </a:r>
            <a:endParaRPr>
              <a:solidFill>
                <a:schemeClr val="dk1"/>
              </a:solidFill>
            </a:endParaRPr>
          </a:p>
          <a:p>
            <a:pPr indent="-317500" lvl="0" marL="457200" rtl="0" algn="l">
              <a:spcBef>
                <a:spcPts val="0"/>
              </a:spcBef>
              <a:spcAft>
                <a:spcPts val="0"/>
              </a:spcAft>
              <a:buClr>
                <a:schemeClr val="dk1"/>
              </a:buClr>
              <a:buSzPts val="1400"/>
              <a:buChar char="●"/>
            </a:pPr>
            <a:r>
              <a:rPr lang="en-CA">
                <a:solidFill>
                  <a:schemeClr val="dk1"/>
                </a:solidFill>
              </a:rPr>
              <a:t>Utiliser une sous-matrice dans le produit</a:t>
            </a:r>
            <a:endParaRPr>
              <a:solidFill>
                <a:schemeClr val="dk1"/>
              </a:solidFill>
            </a:endParaRPr>
          </a:p>
          <a:p>
            <a:pPr indent="-317500" lvl="0" marL="457200" rtl="0" algn="l">
              <a:spcBef>
                <a:spcPts val="0"/>
              </a:spcBef>
              <a:spcAft>
                <a:spcPts val="0"/>
              </a:spcAft>
              <a:buSzPts val="1400"/>
              <a:buChar char="●"/>
            </a:pPr>
            <a:r>
              <a:rPr lang="en-CA"/>
              <a:t>Appliquer un filtre spécial.</a:t>
            </a:r>
            <a:endParaRPr/>
          </a:p>
          <a:p>
            <a:pPr indent="0" lvl="0" marL="457200" rtl="0" algn="l">
              <a:spcBef>
                <a:spcPts val="0"/>
              </a:spcBef>
              <a:spcAft>
                <a:spcPts val="0"/>
              </a:spcAft>
              <a:buNone/>
            </a:pPr>
            <a:r>
              <a:t/>
            </a:r>
            <a:endParaRPr/>
          </a:p>
        </p:txBody>
      </p:sp>
      <p:grpSp>
        <p:nvGrpSpPr>
          <p:cNvPr id="770" name="Google Shape;770;p34"/>
          <p:cNvGrpSpPr/>
          <p:nvPr/>
        </p:nvGrpSpPr>
        <p:grpSpPr>
          <a:xfrm>
            <a:off x="3328700" y="1870300"/>
            <a:ext cx="1113000" cy="939600"/>
            <a:chOff x="302800" y="1266825"/>
            <a:chExt cx="1113000" cy="939600"/>
          </a:xfrm>
        </p:grpSpPr>
        <p:sp>
          <p:nvSpPr>
            <p:cNvPr id="771" name="Google Shape;771;p34"/>
            <p:cNvSpPr/>
            <p:nvPr/>
          </p:nvSpPr>
          <p:spPr>
            <a:xfrm>
              <a:off x="302800" y="12668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a:t>
              </a:r>
              <a:endParaRPr/>
            </a:p>
          </p:txBody>
        </p:sp>
        <p:sp>
          <p:nvSpPr>
            <p:cNvPr id="772" name="Google Shape;772;p34"/>
            <p:cNvSpPr/>
            <p:nvPr/>
          </p:nvSpPr>
          <p:spPr>
            <a:xfrm>
              <a:off x="525400" y="12668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a:t>
              </a:r>
              <a:endParaRPr/>
            </a:p>
          </p:txBody>
        </p:sp>
        <p:sp>
          <p:nvSpPr>
            <p:cNvPr id="773" name="Google Shape;773;p34"/>
            <p:cNvSpPr/>
            <p:nvPr/>
          </p:nvSpPr>
          <p:spPr>
            <a:xfrm>
              <a:off x="748000" y="12668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a:t>
              </a:r>
              <a:endParaRPr/>
            </a:p>
          </p:txBody>
        </p:sp>
        <p:sp>
          <p:nvSpPr>
            <p:cNvPr id="774" name="Google Shape;774;p34"/>
            <p:cNvSpPr/>
            <p:nvPr/>
          </p:nvSpPr>
          <p:spPr>
            <a:xfrm>
              <a:off x="970600" y="12668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a:t>
              </a:r>
              <a:endParaRPr/>
            </a:p>
          </p:txBody>
        </p:sp>
        <p:sp>
          <p:nvSpPr>
            <p:cNvPr id="775" name="Google Shape;775;p34"/>
            <p:cNvSpPr/>
            <p:nvPr/>
          </p:nvSpPr>
          <p:spPr>
            <a:xfrm>
              <a:off x="1193200" y="12668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a:t>
              </a:r>
              <a:endParaRPr/>
            </a:p>
          </p:txBody>
        </p:sp>
        <p:sp>
          <p:nvSpPr>
            <p:cNvPr id="776" name="Google Shape;776;p34"/>
            <p:cNvSpPr/>
            <p:nvPr/>
          </p:nvSpPr>
          <p:spPr>
            <a:xfrm>
              <a:off x="302800" y="15017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a:t>
              </a:r>
              <a:endParaRPr/>
            </a:p>
          </p:txBody>
        </p:sp>
        <p:sp>
          <p:nvSpPr>
            <p:cNvPr id="777" name="Google Shape;777;p34"/>
            <p:cNvSpPr/>
            <p:nvPr/>
          </p:nvSpPr>
          <p:spPr>
            <a:xfrm>
              <a:off x="7480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9</a:t>
              </a:r>
              <a:endParaRPr/>
            </a:p>
          </p:txBody>
        </p:sp>
        <p:sp>
          <p:nvSpPr>
            <p:cNvPr id="778" name="Google Shape;778;p34"/>
            <p:cNvSpPr/>
            <p:nvPr/>
          </p:nvSpPr>
          <p:spPr>
            <a:xfrm>
              <a:off x="9706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779" name="Google Shape;779;p34"/>
            <p:cNvSpPr/>
            <p:nvPr/>
          </p:nvSpPr>
          <p:spPr>
            <a:xfrm>
              <a:off x="1193200" y="15017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a:t>
              </a:r>
              <a:endParaRPr/>
            </a:p>
          </p:txBody>
        </p:sp>
        <p:sp>
          <p:nvSpPr>
            <p:cNvPr id="780" name="Google Shape;780;p34"/>
            <p:cNvSpPr/>
            <p:nvPr/>
          </p:nvSpPr>
          <p:spPr>
            <a:xfrm>
              <a:off x="302800" y="17366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a:t>
              </a:r>
              <a:endParaRPr/>
            </a:p>
          </p:txBody>
        </p:sp>
        <p:sp>
          <p:nvSpPr>
            <p:cNvPr id="781" name="Google Shape;781;p34"/>
            <p:cNvSpPr/>
            <p:nvPr/>
          </p:nvSpPr>
          <p:spPr>
            <a:xfrm>
              <a:off x="5254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782" name="Google Shape;782;p34"/>
            <p:cNvSpPr/>
            <p:nvPr/>
          </p:nvSpPr>
          <p:spPr>
            <a:xfrm>
              <a:off x="7480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783" name="Google Shape;783;p34"/>
            <p:cNvSpPr/>
            <p:nvPr/>
          </p:nvSpPr>
          <p:spPr>
            <a:xfrm>
              <a:off x="9706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784" name="Google Shape;784;p34"/>
            <p:cNvSpPr/>
            <p:nvPr/>
          </p:nvSpPr>
          <p:spPr>
            <a:xfrm>
              <a:off x="1193200" y="17366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a:t>
              </a:r>
              <a:endParaRPr/>
            </a:p>
          </p:txBody>
        </p:sp>
        <p:sp>
          <p:nvSpPr>
            <p:cNvPr id="785" name="Google Shape;785;p34"/>
            <p:cNvSpPr/>
            <p:nvPr/>
          </p:nvSpPr>
          <p:spPr>
            <a:xfrm>
              <a:off x="302800" y="19715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a:t>
              </a:r>
              <a:endParaRPr/>
            </a:p>
          </p:txBody>
        </p:sp>
        <p:sp>
          <p:nvSpPr>
            <p:cNvPr id="786" name="Google Shape;786;p34"/>
            <p:cNvSpPr/>
            <p:nvPr/>
          </p:nvSpPr>
          <p:spPr>
            <a:xfrm>
              <a:off x="525400" y="19715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a:t>
              </a:r>
              <a:endParaRPr/>
            </a:p>
          </p:txBody>
        </p:sp>
        <p:sp>
          <p:nvSpPr>
            <p:cNvPr id="787" name="Google Shape;787;p34"/>
            <p:cNvSpPr/>
            <p:nvPr/>
          </p:nvSpPr>
          <p:spPr>
            <a:xfrm>
              <a:off x="748000" y="19715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a:t>
              </a:r>
              <a:endParaRPr/>
            </a:p>
          </p:txBody>
        </p:sp>
        <p:sp>
          <p:nvSpPr>
            <p:cNvPr id="788" name="Google Shape;788;p34"/>
            <p:cNvSpPr/>
            <p:nvPr/>
          </p:nvSpPr>
          <p:spPr>
            <a:xfrm>
              <a:off x="970600" y="19715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a:t>
              </a:r>
              <a:endParaRPr/>
            </a:p>
          </p:txBody>
        </p:sp>
        <p:sp>
          <p:nvSpPr>
            <p:cNvPr id="789" name="Google Shape;789;p34"/>
            <p:cNvSpPr/>
            <p:nvPr/>
          </p:nvSpPr>
          <p:spPr>
            <a:xfrm>
              <a:off x="1193200" y="19715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a:t>
              </a:r>
              <a:endParaRPr/>
            </a:p>
          </p:txBody>
        </p:sp>
        <p:sp>
          <p:nvSpPr>
            <p:cNvPr id="790" name="Google Shape;790;p34"/>
            <p:cNvSpPr/>
            <p:nvPr/>
          </p:nvSpPr>
          <p:spPr>
            <a:xfrm>
              <a:off x="5254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solidFill>
                    <a:schemeClr val="dk1"/>
                  </a:solidFill>
                </a:rPr>
                <a:t>4</a:t>
              </a:r>
              <a:endParaRPr/>
            </a:p>
          </p:txBody>
        </p:sp>
      </p:grpSp>
      <p:sp>
        <p:nvSpPr>
          <p:cNvPr id="791" name="Google Shape;791;p34"/>
          <p:cNvSpPr txBox="1"/>
          <p:nvPr/>
        </p:nvSpPr>
        <p:spPr>
          <a:xfrm>
            <a:off x="3473575" y="2247400"/>
            <a:ext cx="4017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solidFill>
                  <a:schemeClr val="dk1"/>
                </a:solidFill>
              </a:rPr>
              <a:t>10</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35"/>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La convolution</a:t>
            </a:r>
            <a:endParaRPr/>
          </a:p>
        </p:txBody>
      </p:sp>
      <p:sp>
        <p:nvSpPr>
          <p:cNvPr id="797" name="Google Shape;797;p35"/>
          <p:cNvSpPr/>
          <p:nvPr/>
        </p:nvSpPr>
        <p:spPr>
          <a:xfrm>
            <a:off x="3584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798" name="Google Shape;798;p35"/>
          <p:cNvSpPr/>
          <p:nvPr/>
        </p:nvSpPr>
        <p:spPr>
          <a:xfrm>
            <a:off x="5810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799" name="Google Shape;799;p35"/>
          <p:cNvSpPr/>
          <p:nvPr/>
        </p:nvSpPr>
        <p:spPr>
          <a:xfrm>
            <a:off x="8036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4</a:t>
            </a:r>
            <a:endParaRPr/>
          </a:p>
        </p:txBody>
      </p:sp>
      <p:sp>
        <p:nvSpPr>
          <p:cNvPr id="800" name="Google Shape;800;p35"/>
          <p:cNvSpPr/>
          <p:nvPr/>
        </p:nvSpPr>
        <p:spPr>
          <a:xfrm>
            <a:off x="10262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801" name="Google Shape;801;p35"/>
          <p:cNvSpPr/>
          <p:nvPr/>
        </p:nvSpPr>
        <p:spPr>
          <a:xfrm>
            <a:off x="12488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02" name="Google Shape;802;p35"/>
          <p:cNvSpPr/>
          <p:nvPr/>
        </p:nvSpPr>
        <p:spPr>
          <a:xfrm>
            <a:off x="3584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803" name="Google Shape;803;p35"/>
          <p:cNvSpPr/>
          <p:nvPr/>
        </p:nvSpPr>
        <p:spPr>
          <a:xfrm>
            <a:off x="5810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804" name="Google Shape;804;p35"/>
          <p:cNvSpPr/>
          <p:nvPr/>
        </p:nvSpPr>
        <p:spPr>
          <a:xfrm>
            <a:off x="8036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805" name="Google Shape;805;p35"/>
          <p:cNvSpPr/>
          <p:nvPr/>
        </p:nvSpPr>
        <p:spPr>
          <a:xfrm>
            <a:off x="10262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06" name="Google Shape;806;p35"/>
          <p:cNvSpPr/>
          <p:nvPr/>
        </p:nvSpPr>
        <p:spPr>
          <a:xfrm>
            <a:off x="12488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07" name="Google Shape;807;p35"/>
          <p:cNvSpPr/>
          <p:nvPr/>
        </p:nvSpPr>
        <p:spPr>
          <a:xfrm>
            <a:off x="3584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808" name="Google Shape;808;p35"/>
          <p:cNvSpPr/>
          <p:nvPr/>
        </p:nvSpPr>
        <p:spPr>
          <a:xfrm>
            <a:off x="5810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809" name="Google Shape;809;p35"/>
          <p:cNvSpPr/>
          <p:nvPr/>
        </p:nvSpPr>
        <p:spPr>
          <a:xfrm>
            <a:off x="8036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810" name="Google Shape;810;p35"/>
          <p:cNvSpPr/>
          <p:nvPr/>
        </p:nvSpPr>
        <p:spPr>
          <a:xfrm>
            <a:off x="10262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11" name="Google Shape;811;p35"/>
          <p:cNvSpPr/>
          <p:nvPr/>
        </p:nvSpPr>
        <p:spPr>
          <a:xfrm>
            <a:off x="12488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12" name="Google Shape;812;p35"/>
          <p:cNvSpPr/>
          <p:nvPr/>
        </p:nvSpPr>
        <p:spPr>
          <a:xfrm>
            <a:off x="3584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813" name="Google Shape;813;p35"/>
          <p:cNvSpPr/>
          <p:nvPr/>
        </p:nvSpPr>
        <p:spPr>
          <a:xfrm>
            <a:off x="5810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14" name="Google Shape;814;p35"/>
          <p:cNvSpPr/>
          <p:nvPr/>
        </p:nvSpPr>
        <p:spPr>
          <a:xfrm>
            <a:off x="8036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15" name="Google Shape;815;p35"/>
          <p:cNvSpPr/>
          <p:nvPr/>
        </p:nvSpPr>
        <p:spPr>
          <a:xfrm>
            <a:off x="10262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16" name="Google Shape;816;p35"/>
          <p:cNvSpPr/>
          <p:nvPr/>
        </p:nvSpPr>
        <p:spPr>
          <a:xfrm>
            <a:off x="12488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nvGrpSpPr>
          <p:cNvPr id="817" name="Google Shape;817;p35"/>
          <p:cNvGrpSpPr/>
          <p:nvPr/>
        </p:nvGrpSpPr>
        <p:grpSpPr>
          <a:xfrm>
            <a:off x="1880625" y="1987750"/>
            <a:ext cx="667800" cy="704700"/>
            <a:chOff x="1769375" y="1707725"/>
            <a:chExt cx="667800" cy="704700"/>
          </a:xfrm>
        </p:grpSpPr>
        <p:sp>
          <p:nvSpPr>
            <p:cNvPr id="818" name="Google Shape;818;p35"/>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19" name="Google Shape;819;p35"/>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820" name="Google Shape;820;p35"/>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21" name="Google Shape;821;p35"/>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822" name="Google Shape;822;p35"/>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823" name="Google Shape;823;p35"/>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824" name="Google Shape;824;p35"/>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25" name="Google Shape;825;p35"/>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826" name="Google Shape;826;p35"/>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sp>
        <p:nvSpPr>
          <p:cNvPr id="827" name="Google Shape;827;p35"/>
          <p:cNvSpPr txBox="1"/>
          <p:nvPr/>
        </p:nvSpPr>
        <p:spPr>
          <a:xfrm>
            <a:off x="1490600" y="2076875"/>
            <a:ext cx="3708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3600"/>
              <a:t>*</a:t>
            </a:r>
            <a:endParaRPr sz="3600"/>
          </a:p>
        </p:txBody>
      </p:sp>
      <p:sp>
        <p:nvSpPr>
          <p:cNvPr id="828" name="Google Shape;828;p35"/>
          <p:cNvSpPr txBox="1"/>
          <p:nvPr/>
        </p:nvSpPr>
        <p:spPr>
          <a:xfrm>
            <a:off x="2762275" y="2043100"/>
            <a:ext cx="711300" cy="59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3600">
                <a:solidFill>
                  <a:schemeClr val="dk1"/>
                </a:solidFill>
              </a:rPr>
              <a:t>=</a:t>
            </a:r>
            <a:endParaRPr/>
          </a:p>
        </p:txBody>
      </p:sp>
      <p:sp>
        <p:nvSpPr>
          <p:cNvPr id="829" name="Google Shape;829;p35"/>
          <p:cNvSpPr txBox="1"/>
          <p:nvPr/>
        </p:nvSpPr>
        <p:spPr>
          <a:xfrm>
            <a:off x="212325" y="679775"/>
            <a:ext cx="40044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t>Application aux images:</a:t>
            </a:r>
            <a:endParaRPr/>
          </a:p>
        </p:txBody>
      </p:sp>
      <p:grpSp>
        <p:nvGrpSpPr>
          <p:cNvPr id="830" name="Google Shape;830;p35"/>
          <p:cNvGrpSpPr/>
          <p:nvPr/>
        </p:nvGrpSpPr>
        <p:grpSpPr>
          <a:xfrm>
            <a:off x="3328700" y="1870300"/>
            <a:ext cx="1113000" cy="939600"/>
            <a:chOff x="302800" y="1266825"/>
            <a:chExt cx="1113000" cy="939600"/>
          </a:xfrm>
        </p:grpSpPr>
        <p:sp>
          <p:nvSpPr>
            <p:cNvPr id="831" name="Google Shape;831;p35"/>
            <p:cNvSpPr/>
            <p:nvPr/>
          </p:nvSpPr>
          <p:spPr>
            <a:xfrm>
              <a:off x="3028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832" name="Google Shape;832;p35"/>
            <p:cNvSpPr/>
            <p:nvPr/>
          </p:nvSpPr>
          <p:spPr>
            <a:xfrm>
              <a:off x="5254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33" name="Google Shape;833;p35"/>
            <p:cNvSpPr/>
            <p:nvPr/>
          </p:nvSpPr>
          <p:spPr>
            <a:xfrm>
              <a:off x="7480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4</a:t>
              </a:r>
              <a:endParaRPr/>
            </a:p>
          </p:txBody>
        </p:sp>
        <p:sp>
          <p:nvSpPr>
            <p:cNvPr id="834" name="Google Shape;834;p35"/>
            <p:cNvSpPr/>
            <p:nvPr/>
          </p:nvSpPr>
          <p:spPr>
            <a:xfrm>
              <a:off x="9706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835" name="Google Shape;835;p35"/>
            <p:cNvSpPr/>
            <p:nvPr/>
          </p:nvSpPr>
          <p:spPr>
            <a:xfrm>
              <a:off x="11932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36" name="Google Shape;836;p35"/>
            <p:cNvSpPr/>
            <p:nvPr/>
          </p:nvSpPr>
          <p:spPr>
            <a:xfrm>
              <a:off x="3028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837" name="Google Shape;837;p35"/>
            <p:cNvSpPr/>
            <p:nvPr/>
          </p:nvSpPr>
          <p:spPr>
            <a:xfrm>
              <a:off x="7480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9</a:t>
              </a:r>
              <a:endParaRPr/>
            </a:p>
          </p:txBody>
        </p:sp>
        <p:sp>
          <p:nvSpPr>
            <p:cNvPr id="838" name="Google Shape;838;p35"/>
            <p:cNvSpPr/>
            <p:nvPr/>
          </p:nvSpPr>
          <p:spPr>
            <a:xfrm>
              <a:off x="9706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839" name="Google Shape;839;p35"/>
            <p:cNvSpPr/>
            <p:nvPr/>
          </p:nvSpPr>
          <p:spPr>
            <a:xfrm>
              <a:off x="11932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40" name="Google Shape;840;p35"/>
            <p:cNvSpPr/>
            <p:nvPr/>
          </p:nvSpPr>
          <p:spPr>
            <a:xfrm>
              <a:off x="3028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841" name="Google Shape;841;p35"/>
            <p:cNvSpPr/>
            <p:nvPr/>
          </p:nvSpPr>
          <p:spPr>
            <a:xfrm>
              <a:off x="5254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42" name="Google Shape;842;p35"/>
            <p:cNvSpPr/>
            <p:nvPr/>
          </p:nvSpPr>
          <p:spPr>
            <a:xfrm>
              <a:off x="7480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843" name="Google Shape;843;p35"/>
            <p:cNvSpPr/>
            <p:nvPr/>
          </p:nvSpPr>
          <p:spPr>
            <a:xfrm>
              <a:off x="9706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844" name="Google Shape;844;p35"/>
            <p:cNvSpPr/>
            <p:nvPr/>
          </p:nvSpPr>
          <p:spPr>
            <a:xfrm>
              <a:off x="11932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45" name="Google Shape;845;p35"/>
            <p:cNvSpPr/>
            <p:nvPr/>
          </p:nvSpPr>
          <p:spPr>
            <a:xfrm>
              <a:off x="3028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846" name="Google Shape;846;p35"/>
            <p:cNvSpPr/>
            <p:nvPr/>
          </p:nvSpPr>
          <p:spPr>
            <a:xfrm>
              <a:off x="5254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47" name="Google Shape;847;p35"/>
            <p:cNvSpPr/>
            <p:nvPr/>
          </p:nvSpPr>
          <p:spPr>
            <a:xfrm>
              <a:off x="7480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48" name="Google Shape;848;p35"/>
            <p:cNvSpPr/>
            <p:nvPr/>
          </p:nvSpPr>
          <p:spPr>
            <a:xfrm>
              <a:off x="9706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49" name="Google Shape;849;p35"/>
            <p:cNvSpPr/>
            <p:nvPr/>
          </p:nvSpPr>
          <p:spPr>
            <a:xfrm>
              <a:off x="11932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50" name="Google Shape;850;p35"/>
            <p:cNvSpPr/>
            <p:nvPr/>
          </p:nvSpPr>
          <p:spPr>
            <a:xfrm>
              <a:off x="5254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solidFill>
                    <a:schemeClr val="dk1"/>
                  </a:solidFill>
                </a:rPr>
                <a:t>4</a:t>
              </a:r>
              <a:endParaRPr/>
            </a:p>
          </p:txBody>
        </p:sp>
      </p:grpSp>
      <p:sp>
        <p:nvSpPr>
          <p:cNvPr id="851" name="Google Shape;851;p35"/>
          <p:cNvSpPr txBox="1"/>
          <p:nvPr/>
        </p:nvSpPr>
        <p:spPr>
          <a:xfrm>
            <a:off x="3473575" y="2247400"/>
            <a:ext cx="4017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solidFill>
                  <a:schemeClr val="dk1"/>
                </a:solidFill>
              </a:rPr>
              <a:t>10</a:t>
            </a:r>
            <a:endParaRPr/>
          </a:p>
        </p:txBody>
      </p:sp>
      <p:sp>
        <p:nvSpPr>
          <p:cNvPr id="852" name="Google Shape;852;p35"/>
          <p:cNvSpPr txBox="1"/>
          <p:nvPr/>
        </p:nvSpPr>
        <p:spPr>
          <a:xfrm>
            <a:off x="129775" y="1446025"/>
            <a:ext cx="1483200" cy="2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t>Image de départ</a:t>
            </a:r>
            <a:endParaRPr/>
          </a:p>
        </p:txBody>
      </p:sp>
      <p:sp>
        <p:nvSpPr>
          <p:cNvPr id="853" name="Google Shape;853;p35"/>
          <p:cNvSpPr txBox="1"/>
          <p:nvPr/>
        </p:nvSpPr>
        <p:spPr>
          <a:xfrm>
            <a:off x="1612975" y="1457813"/>
            <a:ext cx="1483200" cy="2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t>Filtre / Noyau</a:t>
            </a:r>
            <a:endParaRPr/>
          </a:p>
        </p:txBody>
      </p:sp>
      <p:sp>
        <p:nvSpPr>
          <p:cNvPr id="854" name="Google Shape;854;p35"/>
          <p:cNvSpPr txBox="1"/>
          <p:nvPr/>
        </p:nvSpPr>
        <p:spPr>
          <a:xfrm>
            <a:off x="3096175" y="1457825"/>
            <a:ext cx="1483200" cy="2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t>Image modifiée</a:t>
            </a:r>
            <a:endParaRPr/>
          </a:p>
        </p:txBody>
      </p:sp>
      <p:grpSp>
        <p:nvGrpSpPr>
          <p:cNvPr id="855" name="Google Shape;855;p35"/>
          <p:cNvGrpSpPr/>
          <p:nvPr/>
        </p:nvGrpSpPr>
        <p:grpSpPr>
          <a:xfrm>
            <a:off x="3328700" y="1870300"/>
            <a:ext cx="1113000" cy="939600"/>
            <a:chOff x="302800" y="1266825"/>
            <a:chExt cx="1113000" cy="939600"/>
          </a:xfrm>
        </p:grpSpPr>
        <p:sp>
          <p:nvSpPr>
            <p:cNvPr id="856" name="Google Shape;856;p35"/>
            <p:cNvSpPr/>
            <p:nvPr/>
          </p:nvSpPr>
          <p:spPr>
            <a:xfrm>
              <a:off x="3028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857" name="Google Shape;857;p35"/>
            <p:cNvSpPr/>
            <p:nvPr/>
          </p:nvSpPr>
          <p:spPr>
            <a:xfrm>
              <a:off x="5254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7</a:t>
              </a:r>
              <a:endParaRPr/>
            </a:p>
          </p:txBody>
        </p:sp>
        <p:sp>
          <p:nvSpPr>
            <p:cNvPr id="858" name="Google Shape;858;p35"/>
            <p:cNvSpPr/>
            <p:nvPr/>
          </p:nvSpPr>
          <p:spPr>
            <a:xfrm>
              <a:off x="7480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6</a:t>
              </a:r>
              <a:endParaRPr/>
            </a:p>
          </p:txBody>
        </p:sp>
        <p:sp>
          <p:nvSpPr>
            <p:cNvPr id="859" name="Google Shape;859;p35"/>
            <p:cNvSpPr/>
            <p:nvPr/>
          </p:nvSpPr>
          <p:spPr>
            <a:xfrm>
              <a:off x="9706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860" name="Google Shape;860;p35"/>
            <p:cNvSpPr/>
            <p:nvPr/>
          </p:nvSpPr>
          <p:spPr>
            <a:xfrm>
              <a:off x="11932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861" name="Google Shape;861;p35"/>
            <p:cNvSpPr/>
            <p:nvPr/>
          </p:nvSpPr>
          <p:spPr>
            <a:xfrm>
              <a:off x="3028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9</a:t>
              </a:r>
              <a:endParaRPr/>
            </a:p>
          </p:txBody>
        </p:sp>
        <p:sp>
          <p:nvSpPr>
            <p:cNvPr id="862" name="Google Shape;862;p35"/>
            <p:cNvSpPr/>
            <p:nvPr/>
          </p:nvSpPr>
          <p:spPr>
            <a:xfrm>
              <a:off x="7480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9</a:t>
              </a:r>
              <a:endParaRPr/>
            </a:p>
          </p:txBody>
        </p:sp>
        <p:sp>
          <p:nvSpPr>
            <p:cNvPr id="863" name="Google Shape;863;p35"/>
            <p:cNvSpPr/>
            <p:nvPr/>
          </p:nvSpPr>
          <p:spPr>
            <a:xfrm>
              <a:off x="9706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864" name="Google Shape;864;p35"/>
            <p:cNvSpPr/>
            <p:nvPr/>
          </p:nvSpPr>
          <p:spPr>
            <a:xfrm>
              <a:off x="11932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65" name="Google Shape;865;p35"/>
            <p:cNvSpPr/>
            <p:nvPr/>
          </p:nvSpPr>
          <p:spPr>
            <a:xfrm>
              <a:off x="3028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8</a:t>
              </a:r>
              <a:endParaRPr/>
            </a:p>
          </p:txBody>
        </p:sp>
        <p:sp>
          <p:nvSpPr>
            <p:cNvPr id="866" name="Google Shape;866;p35"/>
            <p:cNvSpPr/>
            <p:nvPr/>
          </p:nvSpPr>
          <p:spPr>
            <a:xfrm>
              <a:off x="5254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867" name="Google Shape;867;p35"/>
            <p:cNvSpPr/>
            <p:nvPr/>
          </p:nvSpPr>
          <p:spPr>
            <a:xfrm>
              <a:off x="7480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868" name="Google Shape;868;p35"/>
            <p:cNvSpPr/>
            <p:nvPr/>
          </p:nvSpPr>
          <p:spPr>
            <a:xfrm>
              <a:off x="9706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869" name="Google Shape;869;p35"/>
            <p:cNvSpPr/>
            <p:nvPr/>
          </p:nvSpPr>
          <p:spPr>
            <a:xfrm>
              <a:off x="11932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70" name="Google Shape;870;p35"/>
            <p:cNvSpPr/>
            <p:nvPr/>
          </p:nvSpPr>
          <p:spPr>
            <a:xfrm>
              <a:off x="3028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6</a:t>
              </a:r>
              <a:endParaRPr/>
            </a:p>
          </p:txBody>
        </p:sp>
        <p:sp>
          <p:nvSpPr>
            <p:cNvPr id="871" name="Google Shape;871;p35"/>
            <p:cNvSpPr/>
            <p:nvPr/>
          </p:nvSpPr>
          <p:spPr>
            <a:xfrm>
              <a:off x="5254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872" name="Google Shape;872;p35"/>
            <p:cNvSpPr/>
            <p:nvPr/>
          </p:nvSpPr>
          <p:spPr>
            <a:xfrm>
              <a:off x="7480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873" name="Google Shape;873;p35"/>
            <p:cNvSpPr/>
            <p:nvPr/>
          </p:nvSpPr>
          <p:spPr>
            <a:xfrm>
              <a:off x="9706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74" name="Google Shape;874;p35"/>
            <p:cNvSpPr/>
            <p:nvPr/>
          </p:nvSpPr>
          <p:spPr>
            <a:xfrm>
              <a:off x="11932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875" name="Google Shape;875;p35"/>
            <p:cNvSpPr/>
            <p:nvPr/>
          </p:nvSpPr>
          <p:spPr>
            <a:xfrm>
              <a:off x="5254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solidFill>
                    <a:schemeClr val="dk1"/>
                  </a:solidFill>
                </a:rPr>
                <a:t>4</a:t>
              </a:r>
              <a:endParaRPr/>
            </a:p>
          </p:txBody>
        </p:sp>
      </p:grpSp>
      <p:sp>
        <p:nvSpPr>
          <p:cNvPr id="876" name="Google Shape;876;p35"/>
          <p:cNvSpPr txBox="1"/>
          <p:nvPr/>
        </p:nvSpPr>
        <p:spPr>
          <a:xfrm>
            <a:off x="3473575" y="2267000"/>
            <a:ext cx="4017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solidFill>
                  <a:schemeClr val="dk1"/>
                </a:solidFill>
              </a:rPr>
              <a:t>10</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36"/>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Filtres classiques</a:t>
            </a:r>
            <a:endParaRPr/>
          </a:p>
        </p:txBody>
      </p:sp>
      <p:grpSp>
        <p:nvGrpSpPr>
          <p:cNvPr id="882" name="Google Shape;882;p36"/>
          <p:cNvGrpSpPr/>
          <p:nvPr/>
        </p:nvGrpSpPr>
        <p:grpSpPr>
          <a:xfrm>
            <a:off x="108294" y="850756"/>
            <a:ext cx="863265" cy="861073"/>
            <a:chOff x="1769375" y="1707725"/>
            <a:chExt cx="667800" cy="704700"/>
          </a:xfrm>
        </p:grpSpPr>
        <p:sp>
          <p:nvSpPr>
            <p:cNvPr id="883" name="Google Shape;883;p36"/>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884" name="Google Shape;884;p36"/>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885" name="Google Shape;885;p36"/>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886" name="Google Shape;886;p36"/>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887" name="Google Shape;887;p36"/>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888" name="Google Shape;888;p36"/>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889" name="Google Shape;889;p36"/>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890" name="Google Shape;890;p36"/>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891" name="Google Shape;891;p36"/>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grpSp>
        <p:nvGrpSpPr>
          <p:cNvPr id="892" name="Google Shape;892;p36"/>
          <p:cNvGrpSpPr/>
          <p:nvPr/>
        </p:nvGrpSpPr>
        <p:grpSpPr>
          <a:xfrm>
            <a:off x="2373365" y="850745"/>
            <a:ext cx="863265" cy="861073"/>
            <a:chOff x="1769375" y="1707725"/>
            <a:chExt cx="667800" cy="704700"/>
          </a:xfrm>
        </p:grpSpPr>
        <p:sp>
          <p:nvSpPr>
            <p:cNvPr id="893" name="Google Shape;893;p36"/>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894" name="Google Shape;894;p36"/>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895" name="Google Shape;895;p36"/>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896" name="Google Shape;896;p36"/>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897" name="Google Shape;897;p36"/>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4</a:t>
              </a:r>
              <a:endParaRPr sz="900"/>
            </a:p>
          </p:txBody>
        </p:sp>
        <p:sp>
          <p:nvSpPr>
            <p:cNvPr id="898" name="Google Shape;898;p36"/>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899" name="Google Shape;899;p36"/>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00" name="Google Shape;900;p36"/>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901" name="Google Shape;901;p36"/>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902" name="Google Shape;902;p36"/>
          <p:cNvGrpSpPr/>
          <p:nvPr/>
        </p:nvGrpSpPr>
        <p:grpSpPr>
          <a:xfrm>
            <a:off x="120351" y="2036814"/>
            <a:ext cx="863265" cy="861073"/>
            <a:chOff x="1769375" y="1707725"/>
            <a:chExt cx="667800" cy="704700"/>
          </a:xfrm>
        </p:grpSpPr>
        <p:sp>
          <p:nvSpPr>
            <p:cNvPr id="903" name="Google Shape;903;p36"/>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904" name="Google Shape;904;p36"/>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05" name="Google Shape;905;p36"/>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906" name="Google Shape;906;p36"/>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07" name="Google Shape;907;p36"/>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5</a:t>
              </a:r>
              <a:endParaRPr sz="900"/>
            </a:p>
          </p:txBody>
        </p:sp>
        <p:sp>
          <p:nvSpPr>
            <p:cNvPr id="908" name="Google Shape;908;p36"/>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09" name="Google Shape;909;p36"/>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910" name="Google Shape;910;p36"/>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11" name="Google Shape;911;p36"/>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grpSp>
        <p:nvGrpSpPr>
          <p:cNvPr id="912" name="Google Shape;912;p36"/>
          <p:cNvGrpSpPr/>
          <p:nvPr/>
        </p:nvGrpSpPr>
        <p:grpSpPr>
          <a:xfrm>
            <a:off x="2361293" y="2036819"/>
            <a:ext cx="863265" cy="861073"/>
            <a:chOff x="1769375" y="1707725"/>
            <a:chExt cx="667800" cy="704700"/>
          </a:xfrm>
        </p:grpSpPr>
        <p:sp>
          <p:nvSpPr>
            <p:cNvPr id="913" name="Google Shape;913;p36"/>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14" name="Google Shape;914;p36"/>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15" name="Google Shape;915;p36"/>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16" name="Google Shape;916;p36"/>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17" name="Google Shape;917;p36"/>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8</a:t>
              </a:r>
              <a:endParaRPr sz="900"/>
            </a:p>
          </p:txBody>
        </p:sp>
        <p:sp>
          <p:nvSpPr>
            <p:cNvPr id="918" name="Google Shape;918;p36"/>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19" name="Google Shape;919;p36"/>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20" name="Google Shape;920;p36"/>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21" name="Google Shape;921;p36"/>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922" name="Google Shape;922;p36"/>
          <p:cNvGrpSpPr/>
          <p:nvPr/>
        </p:nvGrpSpPr>
        <p:grpSpPr>
          <a:xfrm>
            <a:off x="3505890" y="850745"/>
            <a:ext cx="863265" cy="861073"/>
            <a:chOff x="1769375" y="1707725"/>
            <a:chExt cx="667800" cy="704700"/>
          </a:xfrm>
        </p:grpSpPr>
        <p:sp>
          <p:nvSpPr>
            <p:cNvPr id="923" name="Google Shape;923;p36"/>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924" name="Google Shape;924;p36"/>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25" name="Google Shape;925;p36"/>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926" name="Google Shape;926;p36"/>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27" name="Google Shape;927;p36"/>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4</a:t>
              </a:r>
              <a:endParaRPr sz="900"/>
            </a:p>
          </p:txBody>
        </p:sp>
        <p:sp>
          <p:nvSpPr>
            <p:cNvPr id="928" name="Google Shape;928;p36"/>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29" name="Google Shape;929;p36"/>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930" name="Google Shape;930;p36"/>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31" name="Google Shape;931;p36"/>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grpSp>
        <p:nvGrpSpPr>
          <p:cNvPr id="932" name="Google Shape;932;p36"/>
          <p:cNvGrpSpPr/>
          <p:nvPr/>
        </p:nvGrpSpPr>
        <p:grpSpPr>
          <a:xfrm>
            <a:off x="1240826" y="850745"/>
            <a:ext cx="863265" cy="861073"/>
            <a:chOff x="1769375" y="1707725"/>
            <a:chExt cx="667800" cy="704700"/>
          </a:xfrm>
        </p:grpSpPr>
        <p:sp>
          <p:nvSpPr>
            <p:cNvPr id="933" name="Google Shape;933;p36"/>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934" name="Google Shape;934;p36"/>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935" name="Google Shape;935;p36"/>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936" name="Google Shape;936;p36"/>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937" name="Google Shape;937;p36"/>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938" name="Google Shape;938;p36"/>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939" name="Google Shape;939;p36"/>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940" name="Google Shape;940;p36"/>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941" name="Google Shape;941;p36"/>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grpSp>
      <p:sp>
        <p:nvSpPr>
          <p:cNvPr id="942" name="Google Shape;942;p36"/>
          <p:cNvSpPr txBox="1"/>
          <p:nvPr/>
        </p:nvSpPr>
        <p:spPr>
          <a:xfrm>
            <a:off x="1205025"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943" name="Google Shape;943;p36"/>
          <p:cNvSpPr txBox="1"/>
          <p:nvPr/>
        </p:nvSpPr>
        <p:spPr>
          <a:xfrm>
            <a:off x="1496363"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944" name="Google Shape;944;p36"/>
          <p:cNvSpPr txBox="1"/>
          <p:nvPr/>
        </p:nvSpPr>
        <p:spPr>
          <a:xfrm>
            <a:off x="1789200"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945" name="Google Shape;945;p36"/>
          <p:cNvSpPr txBox="1"/>
          <p:nvPr/>
        </p:nvSpPr>
        <p:spPr>
          <a:xfrm>
            <a:off x="1205025"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946" name="Google Shape;946;p36"/>
          <p:cNvSpPr txBox="1"/>
          <p:nvPr/>
        </p:nvSpPr>
        <p:spPr>
          <a:xfrm>
            <a:off x="1496363"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947" name="Google Shape;947;p36"/>
          <p:cNvSpPr txBox="1"/>
          <p:nvPr/>
        </p:nvSpPr>
        <p:spPr>
          <a:xfrm>
            <a:off x="1789200"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948" name="Google Shape;948;p36"/>
          <p:cNvSpPr txBox="1"/>
          <p:nvPr/>
        </p:nvSpPr>
        <p:spPr>
          <a:xfrm>
            <a:off x="1205025"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949" name="Google Shape;949;p36"/>
          <p:cNvSpPr txBox="1"/>
          <p:nvPr/>
        </p:nvSpPr>
        <p:spPr>
          <a:xfrm>
            <a:off x="1496363"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950" name="Google Shape;950;p36"/>
          <p:cNvSpPr txBox="1"/>
          <p:nvPr/>
        </p:nvSpPr>
        <p:spPr>
          <a:xfrm>
            <a:off x="1789200"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grpSp>
        <p:nvGrpSpPr>
          <p:cNvPr id="951" name="Google Shape;951;p36"/>
          <p:cNvGrpSpPr/>
          <p:nvPr/>
        </p:nvGrpSpPr>
        <p:grpSpPr>
          <a:xfrm>
            <a:off x="1375441" y="2323838"/>
            <a:ext cx="575510" cy="287024"/>
            <a:chOff x="1769375" y="1942625"/>
            <a:chExt cx="445200" cy="234900"/>
          </a:xfrm>
        </p:grpSpPr>
        <p:sp>
          <p:nvSpPr>
            <p:cNvPr id="952" name="Google Shape;952;p36"/>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53" name="Google Shape;953;p36"/>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37"/>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Filtres classiques</a:t>
            </a:r>
            <a:endParaRPr/>
          </a:p>
        </p:txBody>
      </p:sp>
      <p:grpSp>
        <p:nvGrpSpPr>
          <p:cNvPr id="959" name="Google Shape;959;p37"/>
          <p:cNvGrpSpPr/>
          <p:nvPr/>
        </p:nvGrpSpPr>
        <p:grpSpPr>
          <a:xfrm>
            <a:off x="108294" y="850756"/>
            <a:ext cx="863265" cy="861073"/>
            <a:chOff x="1769375" y="1707725"/>
            <a:chExt cx="667800" cy="704700"/>
          </a:xfrm>
        </p:grpSpPr>
        <p:sp>
          <p:nvSpPr>
            <p:cNvPr id="960" name="Google Shape;960;p37"/>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961" name="Google Shape;961;p37"/>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962" name="Google Shape;962;p37"/>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963" name="Google Shape;963;p37"/>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964" name="Google Shape;964;p37"/>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65" name="Google Shape;965;p37"/>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966" name="Google Shape;966;p37"/>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967" name="Google Shape;967;p37"/>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968" name="Google Shape;968;p37"/>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grpSp>
        <p:nvGrpSpPr>
          <p:cNvPr id="969" name="Google Shape;969;p37"/>
          <p:cNvGrpSpPr/>
          <p:nvPr/>
        </p:nvGrpSpPr>
        <p:grpSpPr>
          <a:xfrm>
            <a:off x="2373365" y="850745"/>
            <a:ext cx="863265" cy="861073"/>
            <a:chOff x="1769375" y="1707725"/>
            <a:chExt cx="667800" cy="704700"/>
          </a:xfrm>
        </p:grpSpPr>
        <p:sp>
          <p:nvSpPr>
            <p:cNvPr id="970" name="Google Shape;970;p37"/>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71" name="Google Shape;971;p37"/>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972" name="Google Shape;972;p37"/>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73" name="Google Shape;973;p37"/>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974" name="Google Shape;974;p37"/>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4</a:t>
              </a:r>
              <a:endParaRPr sz="900"/>
            </a:p>
          </p:txBody>
        </p:sp>
        <p:sp>
          <p:nvSpPr>
            <p:cNvPr id="975" name="Google Shape;975;p37"/>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976" name="Google Shape;976;p37"/>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77" name="Google Shape;977;p37"/>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978" name="Google Shape;978;p37"/>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979" name="Google Shape;979;p37"/>
          <p:cNvGrpSpPr/>
          <p:nvPr/>
        </p:nvGrpSpPr>
        <p:grpSpPr>
          <a:xfrm>
            <a:off x="120351" y="2036814"/>
            <a:ext cx="863265" cy="861073"/>
            <a:chOff x="1769375" y="1707725"/>
            <a:chExt cx="667800" cy="704700"/>
          </a:xfrm>
        </p:grpSpPr>
        <p:sp>
          <p:nvSpPr>
            <p:cNvPr id="980" name="Google Shape;980;p37"/>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81" name="Google Shape;981;p37"/>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982" name="Google Shape;982;p37"/>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83" name="Google Shape;983;p37"/>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984" name="Google Shape;984;p37"/>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985" name="Google Shape;985;p37"/>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986" name="Google Shape;986;p37"/>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87" name="Google Shape;987;p37"/>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988" name="Google Shape;988;p37"/>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989" name="Google Shape;989;p37"/>
          <p:cNvGrpSpPr/>
          <p:nvPr/>
        </p:nvGrpSpPr>
        <p:grpSpPr>
          <a:xfrm>
            <a:off x="2361293" y="2036819"/>
            <a:ext cx="863265" cy="861073"/>
            <a:chOff x="1769375" y="1707725"/>
            <a:chExt cx="667800" cy="704700"/>
          </a:xfrm>
        </p:grpSpPr>
        <p:sp>
          <p:nvSpPr>
            <p:cNvPr id="990" name="Google Shape;990;p37"/>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91" name="Google Shape;991;p37"/>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92" name="Google Shape;992;p37"/>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93" name="Google Shape;993;p37"/>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94" name="Google Shape;994;p37"/>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8</a:t>
              </a:r>
              <a:endParaRPr sz="900"/>
            </a:p>
          </p:txBody>
        </p:sp>
        <p:sp>
          <p:nvSpPr>
            <p:cNvPr id="995" name="Google Shape;995;p37"/>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96" name="Google Shape;996;p37"/>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97" name="Google Shape;997;p37"/>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998" name="Google Shape;998;p37"/>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999" name="Google Shape;999;p37"/>
          <p:cNvGrpSpPr/>
          <p:nvPr/>
        </p:nvGrpSpPr>
        <p:grpSpPr>
          <a:xfrm>
            <a:off x="3505890" y="850745"/>
            <a:ext cx="863265" cy="861073"/>
            <a:chOff x="1769375" y="1707725"/>
            <a:chExt cx="667800" cy="704700"/>
          </a:xfrm>
        </p:grpSpPr>
        <p:sp>
          <p:nvSpPr>
            <p:cNvPr id="1000" name="Google Shape;1000;p37"/>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001" name="Google Shape;1001;p37"/>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02" name="Google Shape;1002;p37"/>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003" name="Google Shape;1003;p37"/>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04" name="Google Shape;1004;p37"/>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4</a:t>
              </a:r>
              <a:endParaRPr sz="900"/>
            </a:p>
          </p:txBody>
        </p:sp>
        <p:sp>
          <p:nvSpPr>
            <p:cNvPr id="1005" name="Google Shape;1005;p37"/>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06" name="Google Shape;1006;p37"/>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007" name="Google Shape;1007;p37"/>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08" name="Google Shape;1008;p37"/>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grpSp>
        <p:nvGrpSpPr>
          <p:cNvPr id="1009" name="Google Shape;1009;p37"/>
          <p:cNvGrpSpPr/>
          <p:nvPr/>
        </p:nvGrpSpPr>
        <p:grpSpPr>
          <a:xfrm>
            <a:off x="1240826" y="850745"/>
            <a:ext cx="863265" cy="861073"/>
            <a:chOff x="1769375" y="1707725"/>
            <a:chExt cx="667800" cy="704700"/>
          </a:xfrm>
        </p:grpSpPr>
        <p:sp>
          <p:nvSpPr>
            <p:cNvPr id="1010" name="Google Shape;1010;p37"/>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011" name="Google Shape;1011;p37"/>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012" name="Google Shape;1012;p37"/>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013" name="Google Shape;1013;p37"/>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014" name="Google Shape;1014;p37"/>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015" name="Google Shape;1015;p37"/>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016" name="Google Shape;1016;p37"/>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017" name="Google Shape;1017;p37"/>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018" name="Google Shape;1018;p37"/>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grpSp>
      <p:sp>
        <p:nvSpPr>
          <p:cNvPr id="1019" name="Google Shape;1019;p37"/>
          <p:cNvSpPr txBox="1"/>
          <p:nvPr/>
        </p:nvSpPr>
        <p:spPr>
          <a:xfrm>
            <a:off x="1205025"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020" name="Google Shape;1020;p37"/>
          <p:cNvSpPr txBox="1"/>
          <p:nvPr/>
        </p:nvSpPr>
        <p:spPr>
          <a:xfrm>
            <a:off x="1496363"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021" name="Google Shape;1021;p37"/>
          <p:cNvSpPr txBox="1"/>
          <p:nvPr/>
        </p:nvSpPr>
        <p:spPr>
          <a:xfrm>
            <a:off x="1789200"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022" name="Google Shape;1022;p37"/>
          <p:cNvSpPr txBox="1"/>
          <p:nvPr/>
        </p:nvSpPr>
        <p:spPr>
          <a:xfrm>
            <a:off x="1205025"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023" name="Google Shape;1023;p37"/>
          <p:cNvSpPr txBox="1"/>
          <p:nvPr/>
        </p:nvSpPr>
        <p:spPr>
          <a:xfrm>
            <a:off x="1496363"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024" name="Google Shape;1024;p37"/>
          <p:cNvSpPr txBox="1"/>
          <p:nvPr/>
        </p:nvSpPr>
        <p:spPr>
          <a:xfrm>
            <a:off x="1789200"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025" name="Google Shape;1025;p37"/>
          <p:cNvSpPr txBox="1"/>
          <p:nvPr/>
        </p:nvSpPr>
        <p:spPr>
          <a:xfrm>
            <a:off x="1205025"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026" name="Google Shape;1026;p37"/>
          <p:cNvSpPr txBox="1"/>
          <p:nvPr/>
        </p:nvSpPr>
        <p:spPr>
          <a:xfrm>
            <a:off x="1496363"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027" name="Google Shape;1027;p37"/>
          <p:cNvSpPr txBox="1"/>
          <p:nvPr/>
        </p:nvSpPr>
        <p:spPr>
          <a:xfrm>
            <a:off x="1789200"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pic>
        <p:nvPicPr>
          <p:cNvPr id="1028" name="Google Shape;1028;p37"/>
          <p:cNvPicPr preferRelativeResize="0"/>
          <p:nvPr/>
        </p:nvPicPr>
        <p:blipFill>
          <a:blip r:embed="rId3">
            <a:alphaModFix/>
          </a:blip>
          <a:stretch>
            <a:fillRect/>
          </a:stretch>
        </p:blipFill>
        <p:spPr>
          <a:xfrm>
            <a:off x="81762" y="795476"/>
            <a:ext cx="916325" cy="916348"/>
          </a:xfrm>
          <a:prstGeom prst="rect">
            <a:avLst/>
          </a:prstGeom>
          <a:noFill/>
          <a:ln>
            <a:noFill/>
          </a:ln>
        </p:spPr>
      </p:pic>
      <p:sp>
        <p:nvSpPr>
          <p:cNvPr id="1029" name="Google Shape;1029;p37"/>
          <p:cNvSpPr txBox="1"/>
          <p:nvPr/>
        </p:nvSpPr>
        <p:spPr>
          <a:xfrm>
            <a:off x="93888" y="1668500"/>
            <a:ext cx="9162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Identité</a:t>
            </a:r>
            <a:endParaRPr sz="1200">
              <a:solidFill>
                <a:srgbClr val="888888"/>
              </a:solidFill>
              <a:latin typeface="Lato"/>
              <a:ea typeface="Lato"/>
              <a:cs typeface="Lato"/>
              <a:sym typeface="Lato"/>
            </a:endParaRPr>
          </a:p>
        </p:txBody>
      </p:sp>
      <p:grpSp>
        <p:nvGrpSpPr>
          <p:cNvPr id="1030" name="Google Shape;1030;p37"/>
          <p:cNvGrpSpPr/>
          <p:nvPr/>
        </p:nvGrpSpPr>
        <p:grpSpPr>
          <a:xfrm>
            <a:off x="1375441" y="2323838"/>
            <a:ext cx="575510" cy="287024"/>
            <a:chOff x="1769375" y="1942625"/>
            <a:chExt cx="445200" cy="234900"/>
          </a:xfrm>
        </p:grpSpPr>
        <p:sp>
          <p:nvSpPr>
            <p:cNvPr id="1031" name="Google Shape;1031;p37"/>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32" name="Google Shape;1032;p37"/>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033" name="Google Shape;1033;p37"/>
          <p:cNvGrpSpPr/>
          <p:nvPr/>
        </p:nvGrpSpPr>
        <p:grpSpPr>
          <a:xfrm>
            <a:off x="120351" y="2036814"/>
            <a:ext cx="863265" cy="861073"/>
            <a:chOff x="1769375" y="1707725"/>
            <a:chExt cx="667800" cy="704700"/>
          </a:xfrm>
        </p:grpSpPr>
        <p:sp>
          <p:nvSpPr>
            <p:cNvPr id="1034" name="Google Shape;1034;p37"/>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035" name="Google Shape;1035;p37"/>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36" name="Google Shape;1036;p37"/>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037" name="Google Shape;1037;p37"/>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38" name="Google Shape;1038;p37"/>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5</a:t>
              </a:r>
              <a:endParaRPr sz="900"/>
            </a:p>
          </p:txBody>
        </p:sp>
        <p:sp>
          <p:nvSpPr>
            <p:cNvPr id="1039" name="Google Shape;1039;p37"/>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40" name="Google Shape;1040;p37"/>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041" name="Google Shape;1041;p37"/>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42" name="Google Shape;1042;p37"/>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38"/>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Filtres classiques</a:t>
            </a:r>
            <a:endParaRPr/>
          </a:p>
        </p:txBody>
      </p:sp>
      <p:grpSp>
        <p:nvGrpSpPr>
          <p:cNvPr id="1048" name="Google Shape;1048;p38"/>
          <p:cNvGrpSpPr/>
          <p:nvPr/>
        </p:nvGrpSpPr>
        <p:grpSpPr>
          <a:xfrm>
            <a:off x="108294" y="850756"/>
            <a:ext cx="863265" cy="861073"/>
            <a:chOff x="1769375" y="1707725"/>
            <a:chExt cx="667800" cy="704700"/>
          </a:xfrm>
        </p:grpSpPr>
        <p:sp>
          <p:nvSpPr>
            <p:cNvPr id="1049" name="Google Shape;1049;p38"/>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050" name="Google Shape;1050;p38"/>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051" name="Google Shape;1051;p38"/>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052" name="Google Shape;1052;p38"/>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053" name="Google Shape;1053;p38"/>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54" name="Google Shape;1054;p38"/>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055" name="Google Shape;1055;p38"/>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056" name="Google Shape;1056;p38"/>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057" name="Google Shape;1057;p38"/>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grpSp>
        <p:nvGrpSpPr>
          <p:cNvPr id="1058" name="Google Shape;1058;p38"/>
          <p:cNvGrpSpPr/>
          <p:nvPr/>
        </p:nvGrpSpPr>
        <p:grpSpPr>
          <a:xfrm>
            <a:off x="2373365" y="850745"/>
            <a:ext cx="863265" cy="861073"/>
            <a:chOff x="1769375" y="1707725"/>
            <a:chExt cx="667800" cy="704700"/>
          </a:xfrm>
        </p:grpSpPr>
        <p:sp>
          <p:nvSpPr>
            <p:cNvPr id="1059" name="Google Shape;1059;p38"/>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60" name="Google Shape;1060;p38"/>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061" name="Google Shape;1061;p38"/>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62" name="Google Shape;1062;p38"/>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063" name="Google Shape;1063;p38"/>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4</a:t>
              </a:r>
              <a:endParaRPr sz="900"/>
            </a:p>
          </p:txBody>
        </p:sp>
        <p:sp>
          <p:nvSpPr>
            <p:cNvPr id="1064" name="Google Shape;1064;p38"/>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065" name="Google Shape;1065;p38"/>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66" name="Google Shape;1066;p38"/>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067" name="Google Shape;1067;p38"/>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068" name="Google Shape;1068;p38"/>
          <p:cNvGrpSpPr/>
          <p:nvPr/>
        </p:nvGrpSpPr>
        <p:grpSpPr>
          <a:xfrm>
            <a:off x="120351" y="2036814"/>
            <a:ext cx="863265" cy="861073"/>
            <a:chOff x="1769375" y="1707725"/>
            <a:chExt cx="667800" cy="704700"/>
          </a:xfrm>
        </p:grpSpPr>
        <p:sp>
          <p:nvSpPr>
            <p:cNvPr id="1069" name="Google Shape;1069;p38"/>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70" name="Google Shape;1070;p38"/>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071" name="Google Shape;1071;p38"/>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72" name="Google Shape;1072;p38"/>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073" name="Google Shape;1073;p38"/>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074" name="Google Shape;1074;p38"/>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075" name="Google Shape;1075;p38"/>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76" name="Google Shape;1076;p38"/>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077" name="Google Shape;1077;p38"/>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078" name="Google Shape;1078;p38"/>
          <p:cNvGrpSpPr/>
          <p:nvPr/>
        </p:nvGrpSpPr>
        <p:grpSpPr>
          <a:xfrm>
            <a:off x="2361293" y="2036819"/>
            <a:ext cx="863265" cy="861073"/>
            <a:chOff x="1769375" y="1707725"/>
            <a:chExt cx="667800" cy="704700"/>
          </a:xfrm>
        </p:grpSpPr>
        <p:sp>
          <p:nvSpPr>
            <p:cNvPr id="1079" name="Google Shape;1079;p38"/>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80" name="Google Shape;1080;p38"/>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81" name="Google Shape;1081;p38"/>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82" name="Google Shape;1082;p38"/>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83" name="Google Shape;1083;p38"/>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8</a:t>
              </a:r>
              <a:endParaRPr sz="900"/>
            </a:p>
          </p:txBody>
        </p:sp>
        <p:sp>
          <p:nvSpPr>
            <p:cNvPr id="1084" name="Google Shape;1084;p38"/>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85" name="Google Shape;1085;p38"/>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86" name="Google Shape;1086;p38"/>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87" name="Google Shape;1087;p38"/>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088" name="Google Shape;1088;p38"/>
          <p:cNvGrpSpPr/>
          <p:nvPr/>
        </p:nvGrpSpPr>
        <p:grpSpPr>
          <a:xfrm>
            <a:off x="3505890" y="850745"/>
            <a:ext cx="863265" cy="861073"/>
            <a:chOff x="1769375" y="1707725"/>
            <a:chExt cx="667800" cy="704700"/>
          </a:xfrm>
        </p:grpSpPr>
        <p:sp>
          <p:nvSpPr>
            <p:cNvPr id="1089" name="Google Shape;1089;p38"/>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090" name="Google Shape;1090;p38"/>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91" name="Google Shape;1091;p38"/>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092" name="Google Shape;1092;p38"/>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93" name="Google Shape;1093;p38"/>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4</a:t>
              </a:r>
              <a:endParaRPr sz="900"/>
            </a:p>
          </p:txBody>
        </p:sp>
        <p:sp>
          <p:nvSpPr>
            <p:cNvPr id="1094" name="Google Shape;1094;p38"/>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95" name="Google Shape;1095;p38"/>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096" name="Google Shape;1096;p38"/>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097" name="Google Shape;1097;p38"/>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grpSp>
        <p:nvGrpSpPr>
          <p:cNvPr id="1098" name="Google Shape;1098;p38"/>
          <p:cNvGrpSpPr/>
          <p:nvPr/>
        </p:nvGrpSpPr>
        <p:grpSpPr>
          <a:xfrm>
            <a:off x="1240826" y="850745"/>
            <a:ext cx="863265" cy="861073"/>
            <a:chOff x="1769375" y="1707725"/>
            <a:chExt cx="667800" cy="704700"/>
          </a:xfrm>
        </p:grpSpPr>
        <p:sp>
          <p:nvSpPr>
            <p:cNvPr id="1099" name="Google Shape;1099;p38"/>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100" name="Google Shape;1100;p38"/>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101" name="Google Shape;1101;p38"/>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102" name="Google Shape;1102;p38"/>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103" name="Google Shape;1103;p38"/>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104" name="Google Shape;1104;p38"/>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105" name="Google Shape;1105;p38"/>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106" name="Google Shape;1106;p38"/>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107" name="Google Shape;1107;p38"/>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grpSp>
      <p:sp>
        <p:nvSpPr>
          <p:cNvPr id="1108" name="Google Shape;1108;p38"/>
          <p:cNvSpPr txBox="1"/>
          <p:nvPr/>
        </p:nvSpPr>
        <p:spPr>
          <a:xfrm>
            <a:off x="1205025"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109" name="Google Shape;1109;p38"/>
          <p:cNvSpPr txBox="1"/>
          <p:nvPr/>
        </p:nvSpPr>
        <p:spPr>
          <a:xfrm>
            <a:off x="1496363"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110" name="Google Shape;1110;p38"/>
          <p:cNvSpPr txBox="1"/>
          <p:nvPr/>
        </p:nvSpPr>
        <p:spPr>
          <a:xfrm>
            <a:off x="1789200"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111" name="Google Shape;1111;p38"/>
          <p:cNvSpPr txBox="1"/>
          <p:nvPr/>
        </p:nvSpPr>
        <p:spPr>
          <a:xfrm>
            <a:off x="1205025"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112" name="Google Shape;1112;p38"/>
          <p:cNvSpPr txBox="1"/>
          <p:nvPr/>
        </p:nvSpPr>
        <p:spPr>
          <a:xfrm>
            <a:off x="1496363"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113" name="Google Shape;1113;p38"/>
          <p:cNvSpPr txBox="1"/>
          <p:nvPr/>
        </p:nvSpPr>
        <p:spPr>
          <a:xfrm>
            <a:off x="1789200"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114" name="Google Shape;1114;p38"/>
          <p:cNvSpPr txBox="1"/>
          <p:nvPr/>
        </p:nvSpPr>
        <p:spPr>
          <a:xfrm>
            <a:off x="1205025"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115" name="Google Shape;1115;p38"/>
          <p:cNvSpPr txBox="1"/>
          <p:nvPr/>
        </p:nvSpPr>
        <p:spPr>
          <a:xfrm>
            <a:off x="1496363"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116" name="Google Shape;1116;p38"/>
          <p:cNvSpPr txBox="1"/>
          <p:nvPr/>
        </p:nvSpPr>
        <p:spPr>
          <a:xfrm>
            <a:off x="1789200"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pic>
        <p:nvPicPr>
          <p:cNvPr id="1117" name="Google Shape;1117;p38"/>
          <p:cNvPicPr preferRelativeResize="0"/>
          <p:nvPr/>
        </p:nvPicPr>
        <p:blipFill>
          <a:blip r:embed="rId3">
            <a:alphaModFix/>
          </a:blip>
          <a:stretch>
            <a:fillRect/>
          </a:stretch>
        </p:blipFill>
        <p:spPr>
          <a:xfrm>
            <a:off x="81762" y="795476"/>
            <a:ext cx="916325" cy="916348"/>
          </a:xfrm>
          <a:prstGeom prst="rect">
            <a:avLst/>
          </a:prstGeom>
          <a:noFill/>
          <a:ln>
            <a:noFill/>
          </a:ln>
        </p:spPr>
      </p:pic>
      <p:sp>
        <p:nvSpPr>
          <p:cNvPr id="1118" name="Google Shape;1118;p38"/>
          <p:cNvSpPr txBox="1"/>
          <p:nvPr/>
        </p:nvSpPr>
        <p:spPr>
          <a:xfrm>
            <a:off x="93888" y="1668500"/>
            <a:ext cx="9162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Identité</a:t>
            </a:r>
            <a:endParaRPr sz="1200">
              <a:solidFill>
                <a:srgbClr val="888888"/>
              </a:solidFill>
              <a:latin typeface="Lato"/>
              <a:ea typeface="Lato"/>
              <a:cs typeface="Lato"/>
              <a:sym typeface="Lato"/>
            </a:endParaRPr>
          </a:p>
        </p:txBody>
      </p:sp>
      <p:pic>
        <p:nvPicPr>
          <p:cNvPr id="1119" name="Google Shape;1119;p38"/>
          <p:cNvPicPr preferRelativeResize="0"/>
          <p:nvPr/>
        </p:nvPicPr>
        <p:blipFill>
          <a:blip r:embed="rId4">
            <a:alphaModFix/>
          </a:blip>
          <a:stretch>
            <a:fillRect/>
          </a:stretch>
        </p:blipFill>
        <p:spPr>
          <a:xfrm>
            <a:off x="1205025" y="795475"/>
            <a:ext cx="916350" cy="916350"/>
          </a:xfrm>
          <a:prstGeom prst="rect">
            <a:avLst/>
          </a:prstGeom>
          <a:noFill/>
          <a:ln>
            <a:noFill/>
          </a:ln>
        </p:spPr>
      </p:pic>
      <p:sp>
        <p:nvSpPr>
          <p:cNvPr id="1120" name="Google Shape;1120;p38"/>
          <p:cNvSpPr txBox="1"/>
          <p:nvPr/>
        </p:nvSpPr>
        <p:spPr>
          <a:xfrm>
            <a:off x="1161775" y="1668500"/>
            <a:ext cx="10173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Flou moyen</a:t>
            </a:r>
            <a:endParaRPr sz="1200">
              <a:solidFill>
                <a:srgbClr val="888888"/>
              </a:solidFill>
              <a:latin typeface="Lato"/>
              <a:ea typeface="Lato"/>
              <a:cs typeface="Lato"/>
              <a:sym typeface="Lato"/>
            </a:endParaRPr>
          </a:p>
        </p:txBody>
      </p:sp>
      <p:grpSp>
        <p:nvGrpSpPr>
          <p:cNvPr id="1121" name="Google Shape;1121;p38"/>
          <p:cNvGrpSpPr/>
          <p:nvPr/>
        </p:nvGrpSpPr>
        <p:grpSpPr>
          <a:xfrm>
            <a:off x="1375441" y="2323838"/>
            <a:ext cx="575510" cy="287024"/>
            <a:chOff x="1769375" y="1942625"/>
            <a:chExt cx="445200" cy="234900"/>
          </a:xfrm>
        </p:grpSpPr>
        <p:sp>
          <p:nvSpPr>
            <p:cNvPr id="1122" name="Google Shape;1122;p38"/>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23" name="Google Shape;1123;p38"/>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124" name="Google Shape;1124;p38"/>
          <p:cNvGrpSpPr/>
          <p:nvPr/>
        </p:nvGrpSpPr>
        <p:grpSpPr>
          <a:xfrm>
            <a:off x="120351" y="2036814"/>
            <a:ext cx="863265" cy="861073"/>
            <a:chOff x="1769375" y="1707725"/>
            <a:chExt cx="667800" cy="704700"/>
          </a:xfrm>
        </p:grpSpPr>
        <p:sp>
          <p:nvSpPr>
            <p:cNvPr id="1125" name="Google Shape;1125;p38"/>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126" name="Google Shape;1126;p38"/>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27" name="Google Shape;1127;p38"/>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128" name="Google Shape;1128;p38"/>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29" name="Google Shape;1129;p38"/>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5</a:t>
              </a:r>
              <a:endParaRPr sz="900"/>
            </a:p>
          </p:txBody>
        </p:sp>
        <p:sp>
          <p:nvSpPr>
            <p:cNvPr id="1130" name="Google Shape;1130;p38"/>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31" name="Google Shape;1131;p38"/>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132" name="Google Shape;1132;p38"/>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33" name="Google Shape;1133;p38"/>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39"/>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Filtres classiques</a:t>
            </a:r>
            <a:endParaRPr/>
          </a:p>
        </p:txBody>
      </p:sp>
      <p:grpSp>
        <p:nvGrpSpPr>
          <p:cNvPr id="1139" name="Google Shape;1139;p39"/>
          <p:cNvGrpSpPr/>
          <p:nvPr/>
        </p:nvGrpSpPr>
        <p:grpSpPr>
          <a:xfrm>
            <a:off x="108294" y="850756"/>
            <a:ext cx="863265" cy="861073"/>
            <a:chOff x="1769375" y="1707725"/>
            <a:chExt cx="667800" cy="704700"/>
          </a:xfrm>
        </p:grpSpPr>
        <p:sp>
          <p:nvSpPr>
            <p:cNvPr id="1140" name="Google Shape;1140;p39"/>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141" name="Google Shape;1141;p39"/>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142" name="Google Shape;1142;p39"/>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143" name="Google Shape;1143;p39"/>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144" name="Google Shape;1144;p39"/>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45" name="Google Shape;1145;p39"/>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146" name="Google Shape;1146;p39"/>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147" name="Google Shape;1147;p39"/>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148" name="Google Shape;1148;p39"/>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grpSp>
        <p:nvGrpSpPr>
          <p:cNvPr id="1149" name="Google Shape;1149;p39"/>
          <p:cNvGrpSpPr/>
          <p:nvPr/>
        </p:nvGrpSpPr>
        <p:grpSpPr>
          <a:xfrm>
            <a:off x="2373365" y="850745"/>
            <a:ext cx="863265" cy="861073"/>
            <a:chOff x="1769375" y="1707725"/>
            <a:chExt cx="667800" cy="704700"/>
          </a:xfrm>
        </p:grpSpPr>
        <p:sp>
          <p:nvSpPr>
            <p:cNvPr id="1150" name="Google Shape;1150;p39"/>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51" name="Google Shape;1151;p39"/>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152" name="Google Shape;1152;p39"/>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53" name="Google Shape;1153;p39"/>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154" name="Google Shape;1154;p39"/>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4</a:t>
              </a:r>
              <a:endParaRPr sz="900"/>
            </a:p>
          </p:txBody>
        </p:sp>
        <p:sp>
          <p:nvSpPr>
            <p:cNvPr id="1155" name="Google Shape;1155;p39"/>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156" name="Google Shape;1156;p39"/>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57" name="Google Shape;1157;p39"/>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158" name="Google Shape;1158;p39"/>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159" name="Google Shape;1159;p39"/>
          <p:cNvGrpSpPr/>
          <p:nvPr/>
        </p:nvGrpSpPr>
        <p:grpSpPr>
          <a:xfrm>
            <a:off x="120351" y="2036814"/>
            <a:ext cx="863265" cy="861073"/>
            <a:chOff x="1769375" y="1707725"/>
            <a:chExt cx="667800" cy="704700"/>
          </a:xfrm>
        </p:grpSpPr>
        <p:sp>
          <p:nvSpPr>
            <p:cNvPr id="1160" name="Google Shape;1160;p39"/>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61" name="Google Shape;1161;p39"/>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162" name="Google Shape;1162;p39"/>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63" name="Google Shape;1163;p39"/>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164" name="Google Shape;1164;p39"/>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165" name="Google Shape;1165;p39"/>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166" name="Google Shape;1166;p39"/>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67" name="Google Shape;1167;p39"/>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168" name="Google Shape;1168;p39"/>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169" name="Google Shape;1169;p39"/>
          <p:cNvGrpSpPr/>
          <p:nvPr/>
        </p:nvGrpSpPr>
        <p:grpSpPr>
          <a:xfrm>
            <a:off x="2361293" y="2036819"/>
            <a:ext cx="863265" cy="861073"/>
            <a:chOff x="1769375" y="1707725"/>
            <a:chExt cx="667800" cy="704700"/>
          </a:xfrm>
        </p:grpSpPr>
        <p:sp>
          <p:nvSpPr>
            <p:cNvPr id="1170" name="Google Shape;1170;p39"/>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71" name="Google Shape;1171;p39"/>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72" name="Google Shape;1172;p39"/>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73" name="Google Shape;1173;p39"/>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74" name="Google Shape;1174;p39"/>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8</a:t>
              </a:r>
              <a:endParaRPr sz="900"/>
            </a:p>
          </p:txBody>
        </p:sp>
        <p:sp>
          <p:nvSpPr>
            <p:cNvPr id="1175" name="Google Shape;1175;p39"/>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76" name="Google Shape;1176;p39"/>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77" name="Google Shape;1177;p39"/>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78" name="Google Shape;1178;p39"/>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179" name="Google Shape;1179;p39"/>
          <p:cNvGrpSpPr/>
          <p:nvPr/>
        </p:nvGrpSpPr>
        <p:grpSpPr>
          <a:xfrm>
            <a:off x="3505890" y="850745"/>
            <a:ext cx="863265" cy="861073"/>
            <a:chOff x="1769375" y="1707725"/>
            <a:chExt cx="667800" cy="704700"/>
          </a:xfrm>
        </p:grpSpPr>
        <p:sp>
          <p:nvSpPr>
            <p:cNvPr id="1180" name="Google Shape;1180;p39"/>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181" name="Google Shape;1181;p39"/>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82" name="Google Shape;1182;p39"/>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183" name="Google Shape;1183;p39"/>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84" name="Google Shape;1184;p39"/>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4</a:t>
              </a:r>
              <a:endParaRPr sz="900"/>
            </a:p>
          </p:txBody>
        </p:sp>
        <p:sp>
          <p:nvSpPr>
            <p:cNvPr id="1185" name="Google Shape;1185;p39"/>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86" name="Google Shape;1186;p39"/>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187" name="Google Shape;1187;p39"/>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188" name="Google Shape;1188;p39"/>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grpSp>
        <p:nvGrpSpPr>
          <p:cNvPr id="1189" name="Google Shape;1189;p39"/>
          <p:cNvGrpSpPr/>
          <p:nvPr/>
        </p:nvGrpSpPr>
        <p:grpSpPr>
          <a:xfrm>
            <a:off x="1240826" y="850745"/>
            <a:ext cx="863265" cy="861073"/>
            <a:chOff x="1769375" y="1707725"/>
            <a:chExt cx="667800" cy="704700"/>
          </a:xfrm>
        </p:grpSpPr>
        <p:sp>
          <p:nvSpPr>
            <p:cNvPr id="1190" name="Google Shape;1190;p39"/>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191" name="Google Shape;1191;p39"/>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192" name="Google Shape;1192;p39"/>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193" name="Google Shape;1193;p39"/>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194" name="Google Shape;1194;p39"/>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195" name="Google Shape;1195;p39"/>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196" name="Google Shape;1196;p39"/>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197" name="Google Shape;1197;p39"/>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198" name="Google Shape;1198;p39"/>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grpSp>
      <p:sp>
        <p:nvSpPr>
          <p:cNvPr id="1199" name="Google Shape;1199;p39"/>
          <p:cNvSpPr txBox="1"/>
          <p:nvPr/>
        </p:nvSpPr>
        <p:spPr>
          <a:xfrm>
            <a:off x="1205025"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200" name="Google Shape;1200;p39"/>
          <p:cNvSpPr txBox="1"/>
          <p:nvPr/>
        </p:nvSpPr>
        <p:spPr>
          <a:xfrm>
            <a:off x="1496363"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201" name="Google Shape;1201;p39"/>
          <p:cNvSpPr txBox="1"/>
          <p:nvPr/>
        </p:nvSpPr>
        <p:spPr>
          <a:xfrm>
            <a:off x="1789200"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202" name="Google Shape;1202;p39"/>
          <p:cNvSpPr txBox="1"/>
          <p:nvPr/>
        </p:nvSpPr>
        <p:spPr>
          <a:xfrm>
            <a:off x="1205025"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203" name="Google Shape;1203;p39"/>
          <p:cNvSpPr txBox="1"/>
          <p:nvPr/>
        </p:nvSpPr>
        <p:spPr>
          <a:xfrm>
            <a:off x="1496363"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204" name="Google Shape;1204;p39"/>
          <p:cNvSpPr txBox="1"/>
          <p:nvPr/>
        </p:nvSpPr>
        <p:spPr>
          <a:xfrm>
            <a:off x="1789200"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205" name="Google Shape;1205;p39"/>
          <p:cNvSpPr txBox="1"/>
          <p:nvPr/>
        </p:nvSpPr>
        <p:spPr>
          <a:xfrm>
            <a:off x="1205025"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206" name="Google Shape;1206;p39"/>
          <p:cNvSpPr txBox="1"/>
          <p:nvPr/>
        </p:nvSpPr>
        <p:spPr>
          <a:xfrm>
            <a:off x="1496363"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207" name="Google Shape;1207;p39"/>
          <p:cNvSpPr txBox="1"/>
          <p:nvPr/>
        </p:nvSpPr>
        <p:spPr>
          <a:xfrm>
            <a:off x="1789200"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pic>
        <p:nvPicPr>
          <p:cNvPr id="1208" name="Google Shape;1208;p39"/>
          <p:cNvPicPr preferRelativeResize="0"/>
          <p:nvPr/>
        </p:nvPicPr>
        <p:blipFill>
          <a:blip r:embed="rId3">
            <a:alphaModFix/>
          </a:blip>
          <a:stretch>
            <a:fillRect/>
          </a:stretch>
        </p:blipFill>
        <p:spPr>
          <a:xfrm>
            <a:off x="81762" y="795476"/>
            <a:ext cx="916325" cy="916348"/>
          </a:xfrm>
          <a:prstGeom prst="rect">
            <a:avLst/>
          </a:prstGeom>
          <a:noFill/>
          <a:ln>
            <a:noFill/>
          </a:ln>
        </p:spPr>
      </p:pic>
      <p:sp>
        <p:nvSpPr>
          <p:cNvPr id="1209" name="Google Shape;1209;p39"/>
          <p:cNvSpPr txBox="1"/>
          <p:nvPr/>
        </p:nvSpPr>
        <p:spPr>
          <a:xfrm>
            <a:off x="93888" y="1668500"/>
            <a:ext cx="9162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Identité</a:t>
            </a:r>
            <a:endParaRPr sz="1200">
              <a:solidFill>
                <a:srgbClr val="888888"/>
              </a:solidFill>
              <a:latin typeface="Lato"/>
              <a:ea typeface="Lato"/>
              <a:cs typeface="Lato"/>
              <a:sym typeface="Lato"/>
            </a:endParaRPr>
          </a:p>
        </p:txBody>
      </p:sp>
      <p:pic>
        <p:nvPicPr>
          <p:cNvPr id="1210" name="Google Shape;1210;p39"/>
          <p:cNvPicPr preferRelativeResize="0"/>
          <p:nvPr/>
        </p:nvPicPr>
        <p:blipFill>
          <a:blip r:embed="rId4">
            <a:alphaModFix/>
          </a:blip>
          <a:stretch>
            <a:fillRect/>
          </a:stretch>
        </p:blipFill>
        <p:spPr>
          <a:xfrm>
            <a:off x="1205025" y="795475"/>
            <a:ext cx="916350" cy="916350"/>
          </a:xfrm>
          <a:prstGeom prst="rect">
            <a:avLst/>
          </a:prstGeom>
          <a:noFill/>
          <a:ln>
            <a:noFill/>
          </a:ln>
        </p:spPr>
      </p:pic>
      <p:sp>
        <p:nvSpPr>
          <p:cNvPr id="1211" name="Google Shape;1211;p39"/>
          <p:cNvSpPr txBox="1"/>
          <p:nvPr/>
        </p:nvSpPr>
        <p:spPr>
          <a:xfrm>
            <a:off x="1161775" y="1668500"/>
            <a:ext cx="10173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Flou moyen</a:t>
            </a:r>
            <a:endParaRPr sz="1200">
              <a:solidFill>
                <a:srgbClr val="888888"/>
              </a:solidFill>
              <a:latin typeface="Lato"/>
              <a:ea typeface="Lato"/>
              <a:cs typeface="Lato"/>
              <a:sym typeface="Lato"/>
            </a:endParaRPr>
          </a:p>
        </p:txBody>
      </p:sp>
      <p:pic>
        <p:nvPicPr>
          <p:cNvPr id="1212" name="Google Shape;1212;p39"/>
          <p:cNvPicPr preferRelativeResize="0"/>
          <p:nvPr/>
        </p:nvPicPr>
        <p:blipFill>
          <a:blip r:embed="rId5">
            <a:alphaModFix/>
          </a:blip>
          <a:stretch>
            <a:fillRect/>
          </a:stretch>
        </p:blipFill>
        <p:spPr>
          <a:xfrm>
            <a:off x="2346825" y="795475"/>
            <a:ext cx="916350" cy="916350"/>
          </a:xfrm>
          <a:prstGeom prst="rect">
            <a:avLst/>
          </a:prstGeom>
          <a:noFill/>
          <a:ln>
            <a:noFill/>
          </a:ln>
        </p:spPr>
      </p:pic>
      <p:sp>
        <p:nvSpPr>
          <p:cNvPr id="1213" name="Google Shape;1213;p39"/>
          <p:cNvSpPr txBox="1"/>
          <p:nvPr/>
        </p:nvSpPr>
        <p:spPr>
          <a:xfrm>
            <a:off x="2288225" y="1668500"/>
            <a:ext cx="11157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Flou gaussien</a:t>
            </a:r>
            <a:endParaRPr sz="1200">
              <a:solidFill>
                <a:srgbClr val="888888"/>
              </a:solidFill>
              <a:latin typeface="Lato"/>
              <a:ea typeface="Lato"/>
              <a:cs typeface="Lato"/>
              <a:sym typeface="Lato"/>
            </a:endParaRPr>
          </a:p>
        </p:txBody>
      </p:sp>
      <p:grpSp>
        <p:nvGrpSpPr>
          <p:cNvPr id="1214" name="Google Shape;1214;p39"/>
          <p:cNvGrpSpPr/>
          <p:nvPr/>
        </p:nvGrpSpPr>
        <p:grpSpPr>
          <a:xfrm>
            <a:off x="1375441" y="2323838"/>
            <a:ext cx="575510" cy="287024"/>
            <a:chOff x="1769375" y="1942625"/>
            <a:chExt cx="445200" cy="234900"/>
          </a:xfrm>
        </p:grpSpPr>
        <p:sp>
          <p:nvSpPr>
            <p:cNvPr id="1215" name="Google Shape;1215;p39"/>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16" name="Google Shape;1216;p39"/>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217" name="Google Shape;1217;p39"/>
          <p:cNvGrpSpPr/>
          <p:nvPr/>
        </p:nvGrpSpPr>
        <p:grpSpPr>
          <a:xfrm>
            <a:off x="120351" y="2036814"/>
            <a:ext cx="863265" cy="861073"/>
            <a:chOff x="1769375" y="1707725"/>
            <a:chExt cx="667800" cy="704700"/>
          </a:xfrm>
        </p:grpSpPr>
        <p:sp>
          <p:nvSpPr>
            <p:cNvPr id="1218" name="Google Shape;1218;p39"/>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219" name="Google Shape;1219;p39"/>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20" name="Google Shape;1220;p39"/>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221" name="Google Shape;1221;p39"/>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22" name="Google Shape;1222;p39"/>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5</a:t>
              </a:r>
              <a:endParaRPr sz="900"/>
            </a:p>
          </p:txBody>
        </p:sp>
        <p:sp>
          <p:nvSpPr>
            <p:cNvPr id="1223" name="Google Shape;1223;p39"/>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24" name="Google Shape;1224;p39"/>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225" name="Google Shape;1225;p39"/>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26" name="Google Shape;1226;p39"/>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Réseaux de neurones convolutifs</a:t>
            </a:r>
            <a:endParaRPr/>
          </a:p>
        </p:txBody>
      </p:sp>
      <p:sp>
        <p:nvSpPr>
          <p:cNvPr id="125" name="Google Shape;125;p22"/>
          <p:cNvSpPr txBox="1"/>
          <p:nvPr>
            <p:ph idx="1" type="body"/>
          </p:nvPr>
        </p:nvSpPr>
        <p:spPr>
          <a:xfrm>
            <a:off x="78875" y="625525"/>
            <a:ext cx="4327200" cy="13914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rPr lang="en-CA"/>
              <a:t>Modification du perceptron multi-couches, avec des opérations supplémentaires. Blocs possibles : </a:t>
            </a:r>
            <a:endParaRPr/>
          </a:p>
          <a:p>
            <a:pPr indent="-304800" lvl="0" marL="457200" rtl="0" algn="l">
              <a:spcBef>
                <a:spcPts val="640"/>
              </a:spcBef>
              <a:spcAft>
                <a:spcPts val="0"/>
              </a:spcAft>
              <a:buSzPts val="1200"/>
              <a:buChar char="-"/>
            </a:pPr>
            <a:r>
              <a:rPr lang="en-CA"/>
              <a:t>couches convolutives</a:t>
            </a:r>
            <a:endParaRPr/>
          </a:p>
          <a:p>
            <a:pPr indent="-304800" lvl="0" marL="457200" rtl="0" algn="l">
              <a:spcBef>
                <a:spcPts val="0"/>
              </a:spcBef>
              <a:spcAft>
                <a:spcPts val="0"/>
              </a:spcAft>
              <a:buSzPts val="1200"/>
              <a:buChar char="-"/>
            </a:pPr>
            <a:r>
              <a:rPr lang="en-CA"/>
              <a:t>couches “ReLU”</a:t>
            </a:r>
            <a:endParaRPr/>
          </a:p>
          <a:p>
            <a:pPr indent="-304800" lvl="0" marL="457200" rtl="0" algn="l">
              <a:spcBef>
                <a:spcPts val="0"/>
              </a:spcBef>
              <a:spcAft>
                <a:spcPts val="0"/>
              </a:spcAft>
              <a:buSzPts val="1200"/>
              <a:buChar char="-"/>
            </a:pPr>
            <a:r>
              <a:rPr lang="en-CA"/>
              <a:t>couches d’agrégation ou “pooling”</a:t>
            </a:r>
            <a:endParaRPr/>
          </a:p>
          <a:p>
            <a:pPr indent="-304800" lvl="0" marL="457200" rtl="0" algn="l">
              <a:spcBef>
                <a:spcPts val="0"/>
              </a:spcBef>
              <a:spcAft>
                <a:spcPts val="0"/>
              </a:spcAft>
              <a:buSzPts val="1200"/>
              <a:buChar char="-"/>
            </a:pPr>
            <a:r>
              <a:rPr lang="en-CA"/>
              <a:t>couches totalement connectées</a:t>
            </a:r>
            <a:endParaRPr/>
          </a:p>
        </p:txBody>
      </p:sp>
      <p:pic>
        <p:nvPicPr>
          <p:cNvPr id="126" name="Google Shape;126;p22"/>
          <p:cNvPicPr preferRelativeResize="0"/>
          <p:nvPr/>
        </p:nvPicPr>
        <p:blipFill>
          <a:blip r:embed="rId3">
            <a:alphaModFix/>
          </a:blip>
          <a:stretch>
            <a:fillRect/>
          </a:stretch>
        </p:blipFill>
        <p:spPr>
          <a:xfrm>
            <a:off x="152450" y="1988225"/>
            <a:ext cx="4292599" cy="102355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40"/>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Filtres classiques</a:t>
            </a:r>
            <a:endParaRPr/>
          </a:p>
        </p:txBody>
      </p:sp>
      <p:grpSp>
        <p:nvGrpSpPr>
          <p:cNvPr id="1232" name="Google Shape;1232;p40"/>
          <p:cNvGrpSpPr/>
          <p:nvPr/>
        </p:nvGrpSpPr>
        <p:grpSpPr>
          <a:xfrm>
            <a:off x="108294" y="850756"/>
            <a:ext cx="863265" cy="861073"/>
            <a:chOff x="1769375" y="1707725"/>
            <a:chExt cx="667800" cy="704700"/>
          </a:xfrm>
        </p:grpSpPr>
        <p:sp>
          <p:nvSpPr>
            <p:cNvPr id="1233" name="Google Shape;1233;p40"/>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234" name="Google Shape;1234;p40"/>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235" name="Google Shape;1235;p40"/>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236" name="Google Shape;1236;p40"/>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237" name="Google Shape;1237;p40"/>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38" name="Google Shape;1238;p40"/>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239" name="Google Shape;1239;p40"/>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240" name="Google Shape;1240;p40"/>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241" name="Google Shape;1241;p40"/>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grpSp>
        <p:nvGrpSpPr>
          <p:cNvPr id="1242" name="Google Shape;1242;p40"/>
          <p:cNvGrpSpPr/>
          <p:nvPr/>
        </p:nvGrpSpPr>
        <p:grpSpPr>
          <a:xfrm>
            <a:off x="2373365" y="850745"/>
            <a:ext cx="863265" cy="861073"/>
            <a:chOff x="1769375" y="1707725"/>
            <a:chExt cx="667800" cy="704700"/>
          </a:xfrm>
        </p:grpSpPr>
        <p:sp>
          <p:nvSpPr>
            <p:cNvPr id="1243" name="Google Shape;1243;p40"/>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44" name="Google Shape;1244;p40"/>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245" name="Google Shape;1245;p40"/>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46" name="Google Shape;1246;p40"/>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247" name="Google Shape;1247;p40"/>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4</a:t>
              </a:r>
              <a:endParaRPr sz="900"/>
            </a:p>
          </p:txBody>
        </p:sp>
        <p:sp>
          <p:nvSpPr>
            <p:cNvPr id="1248" name="Google Shape;1248;p40"/>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249" name="Google Shape;1249;p40"/>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50" name="Google Shape;1250;p40"/>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251" name="Google Shape;1251;p40"/>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252" name="Google Shape;1252;p40"/>
          <p:cNvGrpSpPr/>
          <p:nvPr/>
        </p:nvGrpSpPr>
        <p:grpSpPr>
          <a:xfrm>
            <a:off x="120351" y="2036814"/>
            <a:ext cx="863265" cy="861073"/>
            <a:chOff x="1769375" y="1707725"/>
            <a:chExt cx="667800" cy="704700"/>
          </a:xfrm>
        </p:grpSpPr>
        <p:sp>
          <p:nvSpPr>
            <p:cNvPr id="1253" name="Google Shape;1253;p40"/>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54" name="Google Shape;1254;p40"/>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255" name="Google Shape;1255;p40"/>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56" name="Google Shape;1256;p40"/>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257" name="Google Shape;1257;p40"/>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258" name="Google Shape;1258;p40"/>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259" name="Google Shape;1259;p40"/>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60" name="Google Shape;1260;p40"/>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261" name="Google Shape;1261;p40"/>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262" name="Google Shape;1262;p40"/>
          <p:cNvGrpSpPr/>
          <p:nvPr/>
        </p:nvGrpSpPr>
        <p:grpSpPr>
          <a:xfrm>
            <a:off x="2361293" y="2036819"/>
            <a:ext cx="863265" cy="861073"/>
            <a:chOff x="1769375" y="1707725"/>
            <a:chExt cx="667800" cy="704700"/>
          </a:xfrm>
        </p:grpSpPr>
        <p:sp>
          <p:nvSpPr>
            <p:cNvPr id="1263" name="Google Shape;1263;p40"/>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64" name="Google Shape;1264;p40"/>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65" name="Google Shape;1265;p40"/>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66" name="Google Shape;1266;p40"/>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67" name="Google Shape;1267;p40"/>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8</a:t>
              </a:r>
              <a:endParaRPr sz="900"/>
            </a:p>
          </p:txBody>
        </p:sp>
        <p:sp>
          <p:nvSpPr>
            <p:cNvPr id="1268" name="Google Shape;1268;p40"/>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69" name="Google Shape;1269;p40"/>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70" name="Google Shape;1270;p40"/>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71" name="Google Shape;1271;p40"/>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272" name="Google Shape;1272;p40"/>
          <p:cNvGrpSpPr/>
          <p:nvPr/>
        </p:nvGrpSpPr>
        <p:grpSpPr>
          <a:xfrm>
            <a:off x="3505890" y="850745"/>
            <a:ext cx="863265" cy="861073"/>
            <a:chOff x="1769375" y="1707725"/>
            <a:chExt cx="667800" cy="704700"/>
          </a:xfrm>
        </p:grpSpPr>
        <p:sp>
          <p:nvSpPr>
            <p:cNvPr id="1273" name="Google Shape;1273;p40"/>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274" name="Google Shape;1274;p40"/>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75" name="Google Shape;1275;p40"/>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276" name="Google Shape;1276;p40"/>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77" name="Google Shape;1277;p40"/>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4</a:t>
              </a:r>
              <a:endParaRPr sz="900"/>
            </a:p>
          </p:txBody>
        </p:sp>
        <p:sp>
          <p:nvSpPr>
            <p:cNvPr id="1278" name="Google Shape;1278;p40"/>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79" name="Google Shape;1279;p40"/>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280" name="Google Shape;1280;p40"/>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281" name="Google Shape;1281;p40"/>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grpSp>
        <p:nvGrpSpPr>
          <p:cNvPr id="1282" name="Google Shape;1282;p40"/>
          <p:cNvGrpSpPr/>
          <p:nvPr/>
        </p:nvGrpSpPr>
        <p:grpSpPr>
          <a:xfrm>
            <a:off x="1240826" y="850745"/>
            <a:ext cx="863265" cy="861073"/>
            <a:chOff x="1769375" y="1707725"/>
            <a:chExt cx="667800" cy="704700"/>
          </a:xfrm>
        </p:grpSpPr>
        <p:sp>
          <p:nvSpPr>
            <p:cNvPr id="1283" name="Google Shape;1283;p40"/>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284" name="Google Shape;1284;p40"/>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285" name="Google Shape;1285;p40"/>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286" name="Google Shape;1286;p40"/>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287" name="Google Shape;1287;p40"/>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288" name="Google Shape;1288;p40"/>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289" name="Google Shape;1289;p40"/>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290" name="Google Shape;1290;p40"/>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291" name="Google Shape;1291;p40"/>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grpSp>
      <p:sp>
        <p:nvSpPr>
          <p:cNvPr id="1292" name="Google Shape;1292;p40"/>
          <p:cNvSpPr txBox="1"/>
          <p:nvPr/>
        </p:nvSpPr>
        <p:spPr>
          <a:xfrm>
            <a:off x="1205025"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293" name="Google Shape;1293;p40"/>
          <p:cNvSpPr txBox="1"/>
          <p:nvPr/>
        </p:nvSpPr>
        <p:spPr>
          <a:xfrm>
            <a:off x="1496363"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294" name="Google Shape;1294;p40"/>
          <p:cNvSpPr txBox="1"/>
          <p:nvPr/>
        </p:nvSpPr>
        <p:spPr>
          <a:xfrm>
            <a:off x="1789200"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295" name="Google Shape;1295;p40"/>
          <p:cNvSpPr txBox="1"/>
          <p:nvPr/>
        </p:nvSpPr>
        <p:spPr>
          <a:xfrm>
            <a:off x="1205025"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296" name="Google Shape;1296;p40"/>
          <p:cNvSpPr txBox="1"/>
          <p:nvPr/>
        </p:nvSpPr>
        <p:spPr>
          <a:xfrm>
            <a:off x="1496363"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297" name="Google Shape;1297;p40"/>
          <p:cNvSpPr txBox="1"/>
          <p:nvPr/>
        </p:nvSpPr>
        <p:spPr>
          <a:xfrm>
            <a:off x="1789200"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298" name="Google Shape;1298;p40"/>
          <p:cNvSpPr txBox="1"/>
          <p:nvPr/>
        </p:nvSpPr>
        <p:spPr>
          <a:xfrm>
            <a:off x="1205025"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299" name="Google Shape;1299;p40"/>
          <p:cNvSpPr txBox="1"/>
          <p:nvPr/>
        </p:nvSpPr>
        <p:spPr>
          <a:xfrm>
            <a:off x="1496363"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300" name="Google Shape;1300;p40"/>
          <p:cNvSpPr txBox="1"/>
          <p:nvPr/>
        </p:nvSpPr>
        <p:spPr>
          <a:xfrm>
            <a:off x="1789200"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pic>
        <p:nvPicPr>
          <p:cNvPr id="1301" name="Google Shape;1301;p40"/>
          <p:cNvPicPr preferRelativeResize="0"/>
          <p:nvPr/>
        </p:nvPicPr>
        <p:blipFill>
          <a:blip r:embed="rId3">
            <a:alphaModFix/>
          </a:blip>
          <a:stretch>
            <a:fillRect/>
          </a:stretch>
        </p:blipFill>
        <p:spPr>
          <a:xfrm>
            <a:off x="81762" y="795476"/>
            <a:ext cx="916325" cy="916348"/>
          </a:xfrm>
          <a:prstGeom prst="rect">
            <a:avLst/>
          </a:prstGeom>
          <a:noFill/>
          <a:ln>
            <a:noFill/>
          </a:ln>
        </p:spPr>
      </p:pic>
      <p:sp>
        <p:nvSpPr>
          <p:cNvPr id="1302" name="Google Shape;1302;p40"/>
          <p:cNvSpPr txBox="1"/>
          <p:nvPr/>
        </p:nvSpPr>
        <p:spPr>
          <a:xfrm>
            <a:off x="93888" y="1668500"/>
            <a:ext cx="9162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Identité</a:t>
            </a:r>
            <a:endParaRPr sz="1200">
              <a:solidFill>
                <a:srgbClr val="888888"/>
              </a:solidFill>
              <a:latin typeface="Lato"/>
              <a:ea typeface="Lato"/>
              <a:cs typeface="Lato"/>
              <a:sym typeface="Lato"/>
            </a:endParaRPr>
          </a:p>
        </p:txBody>
      </p:sp>
      <p:pic>
        <p:nvPicPr>
          <p:cNvPr id="1303" name="Google Shape;1303;p40"/>
          <p:cNvPicPr preferRelativeResize="0"/>
          <p:nvPr/>
        </p:nvPicPr>
        <p:blipFill>
          <a:blip r:embed="rId4">
            <a:alphaModFix/>
          </a:blip>
          <a:stretch>
            <a:fillRect/>
          </a:stretch>
        </p:blipFill>
        <p:spPr>
          <a:xfrm>
            <a:off x="1205025" y="795475"/>
            <a:ext cx="916350" cy="916350"/>
          </a:xfrm>
          <a:prstGeom prst="rect">
            <a:avLst/>
          </a:prstGeom>
          <a:noFill/>
          <a:ln>
            <a:noFill/>
          </a:ln>
        </p:spPr>
      </p:pic>
      <p:sp>
        <p:nvSpPr>
          <p:cNvPr id="1304" name="Google Shape;1304;p40"/>
          <p:cNvSpPr txBox="1"/>
          <p:nvPr/>
        </p:nvSpPr>
        <p:spPr>
          <a:xfrm>
            <a:off x="1161775" y="1668500"/>
            <a:ext cx="10173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Flou moyen</a:t>
            </a:r>
            <a:endParaRPr sz="1200">
              <a:solidFill>
                <a:srgbClr val="888888"/>
              </a:solidFill>
              <a:latin typeface="Lato"/>
              <a:ea typeface="Lato"/>
              <a:cs typeface="Lato"/>
              <a:sym typeface="Lato"/>
            </a:endParaRPr>
          </a:p>
        </p:txBody>
      </p:sp>
      <p:pic>
        <p:nvPicPr>
          <p:cNvPr id="1305" name="Google Shape;1305;p40"/>
          <p:cNvPicPr preferRelativeResize="0"/>
          <p:nvPr/>
        </p:nvPicPr>
        <p:blipFill>
          <a:blip r:embed="rId5">
            <a:alphaModFix/>
          </a:blip>
          <a:stretch>
            <a:fillRect/>
          </a:stretch>
        </p:blipFill>
        <p:spPr>
          <a:xfrm>
            <a:off x="2346825" y="795475"/>
            <a:ext cx="916350" cy="916350"/>
          </a:xfrm>
          <a:prstGeom prst="rect">
            <a:avLst/>
          </a:prstGeom>
          <a:noFill/>
          <a:ln>
            <a:noFill/>
          </a:ln>
        </p:spPr>
      </p:pic>
      <p:sp>
        <p:nvSpPr>
          <p:cNvPr id="1306" name="Google Shape;1306;p40"/>
          <p:cNvSpPr txBox="1"/>
          <p:nvPr/>
        </p:nvSpPr>
        <p:spPr>
          <a:xfrm>
            <a:off x="2288225" y="1668500"/>
            <a:ext cx="11157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Flou gaussien</a:t>
            </a:r>
            <a:endParaRPr sz="1200">
              <a:solidFill>
                <a:srgbClr val="888888"/>
              </a:solidFill>
              <a:latin typeface="Lato"/>
              <a:ea typeface="Lato"/>
              <a:cs typeface="Lato"/>
              <a:sym typeface="Lato"/>
            </a:endParaRPr>
          </a:p>
        </p:txBody>
      </p:sp>
      <p:pic>
        <p:nvPicPr>
          <p:cNvPr id="1307" name="Google Shape;1307;p40"/>
          <p:cNvPicPr preferRelativeResize="0"/>
          <p:nvPr/>
        </p:nvPicPr>
        <p:blipFill>
          <a:blip r:embed="rId6">
            <a:alphaModFix/>
          </a:blip>
          <a:stretch>
            <a:fillRect/>
          </a:stretch>
        </p:blipFill>
        <p:spPr>
          <a:xfrm>
            <a:off x="3468600" y="795475"/>
            <a:ext cx="916350" cy="916350"/>
          </a:xfrm>
          <a:prstGeom prst="rect">
            <a:avLst/>
          </a:prstGeom>
          <a:noFill/>
          <a:ln>
            <a:noFill/>
          </a:ln>
        </p:spPr>
      </p:pic>
      <p:sp>
        <p:nvSpPr>
          <p:cNvPr id="1308" name="Google Shape;1308;p40"/>
          <p:cNvSpPr txBox="1"/>
          <p:nvPr/>
        </p:nvSpPr>
        <p:spPr>
          <a:xfrm>
            <a:off x="3430925" y="1668500"/>
            <a:ext cx="11157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Laplacien</a:t>
            </a:r>
            <a:endParaRPr sz="1200">
              <a:solidFill>
                <a:srgbClr val="888888"/>
              </a:solidFill>
              <a:latin typeface="Lato"/>
              <a:ea typeface="Lato"/>
              <a:cs typeface="Lato"/>
              <a:sym typeface="Lato"/>
            </a:endParaRPr>
          </a:p>
        </p:txBody>
      </p:sp>
      <p:grpSp>
        <p:nvGrpSpPr>
          <p:cNvPr id="1309" name="Google Shape;1309;p40"/>
          <p:cNvGrpSpPr/>
          <p:nvPr/>
        </p:nvGrpSpPr>
        <p:grpSpPr>
          <a:xfrm>
            <a:off x="1375441" y="2323838"/>
            <a:ext cx="575510" cy="287024"/>
            <a:chOff x="1769375" y="1942625"/>
            <a:chExt cx="445200" cy="234900"/>
          </a:xfrm>
        </p:grpSpPr>
        <p:sp>
          <p:nvSpPr>
            <p:cNvPr id="1310" name="Google Shape;1310;p40"/>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11" name="Google Shape;1311;p40"/>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312" name="Google Shape;1312;p40"/>
          <p:cNvGrpSpPr/>
          <p:nvPr/>
        </p:nvGrpSpPr>
        <p:grpSpPr>
          <a:xfrm>
            <a:off x="120351" y="2036814"/>
            <a:ext cx="863265" cy="861073"/>
            <a:chOff x="1769375" y="1707725"/>
            <a:chExt cx="667800" cy="704700"/>
          </a:xfrm>
        </p:grpSpPr>
        <p:sp>
          <p:nvSpPr>
            <p:cNvPr id="1313" name="Google Shape;1313;p40"/>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314" name="Google Shape;1314;p40"/>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15" name="Google Shape;1315;p40"/>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316" name="Google Shape;1316;p40"/>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17" name="Google Shape;1317;p40"/>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5</a:t>
              </a:r>
              <a:endParaRPr sz="900"/>
            </a:p>
          </p:txBody>
        </p:sp>
        <p:sp>
          <p:nvSpPr>
            <p:cNvPr id="1318" name="Google Shape;1318;p40"/>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19" name="Google Shape;1319;p40"/>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320" name="Google Shape;1320;p40"/>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21" name="Google Shape;1321;p40"/>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41"/>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Filtres classiques</a:t>
            </a:r>
            <a:endParaRPr/>
          </a:p>
        </p:txBody>
      </p:sp>
      <p:grpSp>
        <p:nvGrpSpPr>
          <p:cNvPr id="1327" name="Google Shape;1327;p41"/>
          <p:cNvGrpSpPr/>
          <p:nvPr/>
        </p:nvGrpSpPr>
        <p:grpSpPr>
          <a:xfrm>
            <a:off x="108294" y="850756"/>
            <a:ext cx="863265" cy="861073"/>
            <a:chOff x="1769375" y="1707725"/>
            <a:chExt cx="667800" cy="704700"/>
          </a:xfrm>
        </p:grpSpPr>
        <p:sp>
          <p:nvSpPr>
            <p:cNvPr id="1328" name="Google Shape;1328;p41"/>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329" name="Google Shape;1329;p41"/>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330" name="Google Shape;1330;p41"/>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331" name="Google Shape;1331;p41"/>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332" name="Google Shape;1332;p41"/>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33" name="Google Shape;1333;p41"/>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334" name="Google Shape;1334;p41"/>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335" name="Google Shape;1335;p41"/>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336" name="Google Shape;1336;p41"/>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grpSp>
        <p:nvGrpSpPr>
          <p:cNvPr id="1337" name="Google Shape;1337;p41"/>
          <p:cNvGrpSpPr/>
          <p:nvPr/>
        </p:nvGrpSpPr>
        <p:grpSpPr>
          <a:xfrm>
            <a:off x="2373365" y="850745"/>
            <a:ext cx="863265" cy="861073"/>
            <a:chOff x="1769375" y="1707725"/>
            <a:chExt cx="667800" cy="704700"/>
          </a:xfrm>
        </p:grpSpPr>
        <p:sp>
          <p:nvSpPr>
            <p:cNvPr id="1338" name="Google Shape;1338;p41"/>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39" name="Google Shape;1339;p41"/>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340" name="Google Shape;1340;p41"/>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41" name="Google Shape;1341;p41"/>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342" name="Google Shape;1342;p41"/>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4</a:t>
              </a:r>
              <a:endParaRPr sz="900"/>
            </a:p>
          </p:txBody>
        </p:sp>
        <p:sp>
          <p:nvSpPr>
            <p:cNvPr id="1343" name="Google Shape;1343;p41"/>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344" name="Google Shape;1344;p41"/>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45" name="Google Shape;1345;p41"/>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346" name="Google Shape;1346;p41"/>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347" name="Google Shape;1347;p41"/>
          <p:cNvGrpSpPr/>
          <p:nvPr/>
        </p:nvGrpSpPr>
        <p:grpSpPr>
          <a:xfrm>
            <a:off x="120351" y="2036814"/>
            <a:ext cx="863265" cy="861073"/>
            <a:chOff x="1769375" y="1707725"/>
            <a:chExt cx="667800" cy="704700"/>
          </a:xfrm>
        </p:grpSpPr>
        <p:sp>
          <p:nvSpPr>
            <p:cNvPr id="1348" name="Google Shape;1348;p41"/>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49" name="Google Shape;1349;p41"/>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350" name="Google Shape;1350;p41"/>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51" name="Google Shape;1351;p41"/>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352" name="Google Shape;1352;p41"/>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353" name="Google Shape;1353;p41"/>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354" name="Google Shape;1354;p41"/>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55" name="Google Shape;1355;p41"/>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356" name="Google Shape;1356;p41"/>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357" name="Google Shape;1357;p41"/>
          <p:cNvGrpSpPr/>
          <p:nvPr/>
        </p:nvGrpSpPr>
        <p:grpSpPr>
          <a:xfrm>
            <a:off x="2361293" y="2036819"/>
            <a:ext cx="863265" cy="861073"/>
            <a:chOff x="1769375" y="1707725"/>
            <a:chExt cx="667800" cy="704700"/>
          </a:xfrm>
        </p:grpSpPr>
        <p:sp>
          <p:nvSpPr>
            <p:cNvPr id="1358" name="Google Shape;1358;p41"/>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59" name="Google Shape;1359;p41"/>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60" name="Google Shape;1360;p41"/>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61" name="Google Shape;1361;p41"/>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62" name="Google Shape;1362;p41"/>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8</a:t>
              </a:r>
              <a:endParaRPr sz="900"/>
            </a:p>
          </p:txBody>
        </p:sp>
        <p:sp>
          <p:nvSpPr>
            <p:cNvPr id="1363" name="Google Shape;1363;p41"/>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64" name="Google Shape;1364;p41"/>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65" name="Google Shape;1365;p41"/>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66" name="Google Shape;1366;p41"/>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367" name="Google Shape;1367;p41"/>
          <p:cNvGrpSpPr/>
          <p:nvPr/>
        </p:nvGrpSpPr>
        <p:grpSpPr>
          <a:xfrm>
            <a:off x="3505890" y="850745"/>
            <a:ext cx="863265" cy="861073"/>
            <a:chOff x="1769375" y="1707725"/>
            <a:chExt cx="667800" cy="704700"/>
          </a:xfrm>
        </p:grpSpPr>
        <p:sp>
          <p:nvSpPr>
            <p:cNvPr id="1368" name="Google Shape;1368;p41"/>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369" name="Google Shape;1369;p41"/>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70" name="Google Shape;1370;p41"/>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371" name="Google Shape;1371;p41"/>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72" name="Google Shape;1372;p41"/>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4</a:t>
              </a:r>
              <a:endParaRPr sz="900"/>
            </a:p>
          </p:txBody>
        </p:sp>
        <p:sp>
          <p:nvSpPr>
            <p:cNvPr id="1373" name="Google Shape;1373;p41"/>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74" name="Google Shape;1374;p41"/>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375" name="Google Shape;1375;p41"/>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376" name="Google Shape;1376;p41"/>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grpSp>
        <p:nvGrpSpPr>
          <p:cNvPr id="1377" name="Google Shape;1377;p41"/>
          <p:cNvGrpSpPr/>
          <p:nvPr/>
        </p:nvGrpSpPr>
        <p:grpSpPr>
          <a:xfrm>
            <a:off x="1240826" y="850745"/>
            <a:ext cx="863265" cy="861073"/>
            <a:chOff x="1769375" y="1707725"/>
            <a:chExt cx="667800" cy="704700"/>
          </a:xfrm>
        </p:grpSpPr>
        <p:sp>
          <p:nvSpPr>
            <p:cNvPr id="1378" name="Google Shape;1378;p41"/>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79" name="Google Shape;1379;p41"/>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80" name="Google Shape;1380;p41"/>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81" name="Google Shape;1381;p41"/>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82" name="Google Shape;1382;p41"/>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83" name="Google Shape;1383;p41"/>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84" name="Google Shape;1384;p41"/>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85" name="Google Shape;1385;p41"/>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386" name="Google Shape;1386;p41"/>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grpSp>
      <p:sp>
        <p:nvSpPr>
          <p:cNvPr id="1387" name="Google Shape;1387;p41"/>
          <p:cNvSpPr txBox="1"/>
          <p:nvPr/>
        </p:nvSpPr>
        <p:spPr>
          <a:xfrm>
            <a:off x="1205025"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388" name="Google Shape;1388;p41"/>
          <p:cNvSpPr txBox="1"/>
          <p:nvPr/>
        </p:nvSpPr>
        <p:spPr>
          <a:xfrm>
            <a:off x="1496363"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389" name="Google Shape;1389;p41"/>
          <p:cNvSpPr txBox="1"/>
          <p:nvPr/>
        </p:nvSpPr>
        <p:spPr>
          <a:xfrm>
            <a:off x="1789200"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390" name="Google Shape;1390;p41"/>
          <p:cNvSpPr txBox="1"/>
          <p:nvPr/>
        </p:nvSpPr>
        <p:spPr>
          <a:xfrm>
            <a:off x="1205025"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391" name="Google Shape;1391;p41"/>
          <p:cNvSpPr txBox="1"/>
          <p:nvPr/>
        </p:nvSpPr>
        <p:spPr>
          <a:xfrm>
            <a:off x="1496363"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392" name="Google Shape;1392;p41"/>
          <p:cNvSpPr txBox="1"/>
          <p:nvPr/>
        </p:nvSpPr>
        <p:spPr>
          <a:xfrm>
            <a:off x="1789200"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393" name="Google Shape;1393;p41"/>
          <p:cNvSpPr txBox="1"/>
          <p:nvPr/>
        </p:nvSpPr>
        <p:spPr>
          <a:xfrm>
            <a:off x="1205025"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394" name="Google Shape;1394;p41"/>
          <p:cNvSpPr txBox="1"/>
          <p:nvPr/>
        </p:nvSpPr>
        <p:spPr>
          <a:xfrm>
            <a:off x="1496363"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395" name="Google Shape;1395;p41"/>
          <p:cNvSpPr txBox="1"/>
          <p:nvPr/>
        </p:nvSpPr>
        <p:spPr>
          <a:xfrm>
            <a:off x="1789200"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pic>
        <p:nvPicPr>
          <p:cNvPr id="1396" name="Google Shape;1396;p41"/>
          <p:cNvPicPr preferRelativeResize="0"/>
          <p:nvPr/>
        </p:nvPicPr>
        <p:blipFill>
          <a:blip r:embed="rId3">
            <a:alphaModFix/>
          </a:blip>
          <a:stretch>
            <a:fillRect/>
          </a:stretch>
        </p:blipFill>
        <p:spPr>
          <a:xfrm>
            <a:off x="81762" y="795476"/>
            <a:ext cx="916325" cy="916348"/>
          </a:xfrm>
          <a:prstGeom prst="rect">
            <a:avLst/>
          </a:prstGeom>
          <a:noFill/>
          <a:ln>
            <a:noFill/>
          </a:ln>
        </p:spPr>
      </p:pic>
      <p:sp>
        <p:nvSpPr>
          <p:cNvPr id="1397" name="Google Shape;1397;p41"/>
          <p:cNvSpPr txBox="1"/>
          <p:nvPr/>
        </p:nvSpPr>
        <p:spPr>
          <a:xfrm>
            <a:off x="93888" y="1668500"/>
            <a:ext cx="9162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Identité</a:t>
            </a:r>
            <a:endParaRPr sz="1200">
              <a:solidFill>
                <a:srgbClr val="888888"/>
              </a:solidFill>
              <a:latin typeface="Lato"/>
              <a:ea typeface="Lato"/>
              <a:cs typeface="Lato"/>
              <a:sym typeface="Lato"/>
            </a:endParaRPr>
          </a:p>
        </p:txBody>
      </p:sp>
      <p:pic>
        <p:nvPicPr>
          <p:cNvPr id="1398" name="Google Shape;1398;p41"/>
          <p:cNvPicPr preferRelativeResize="0"/>
          <p:nvPr/>
        </p:nvPicPr>
        <p:blipFill>
          <a:blip r:embed="rId4">
            <a:alphaModFix/>
          </a:blip>
          <a:stretch>
            <a:fillRect/>
          </a:stretch>
        </p:blipFill>
        <p:spPr>
          <a:xfrm>
            <a:off x="1205025" y="795475"/>
            <a:ext cx="916350" cy="916350"/>
          </a:xfrm>
          <a:prstGeom prst="rect">
            <a:avLst/>
          </a:prstGeom>
          <a:noFill/>
          <a:ln>
            <a:noFill/>
          </a:ln>
        </p:spPr>
      </p:pic>
      <p:sp>
        <p:nvSpPr>
          <p:cNvPr id="1399" name="Google Shape;1399;p41"/>
          <p:cNvSpPr txBox="1"/>
          <p:nvPr/>
        </p:nvSpPr>
        <p:spPr>
          <a:xfrm>
            <a:off x="1161775" y="1668500"/>
            <a:ext cx="10173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Flou moyen</a:t>
            </a:r>
            <a:endParaRPr sz="1200">
              <a:solidFill>
                <a:srgbClr val="888888"/>
              </a:solidFill>
              <a:latin typeface="Lato"/>
              <a:ea typeface="Lato"/>
              <a:cs typeface="Lato"/>
              <a:sym typeface="Lato"/>
            </a:endParaRPr>
          </a:p>
        </p:txBody>
      </p:sp>
      <p:pic>
        <p:nvPicPr>
          <p:cNvPr id="1400" name="Google Shape;1400;p41"/>
          <p:cNvPicPr preferRelativeResize="0"/>
          <p:nvPr/>
        </p:nvPicPr>
        <p:blipFill>
          <a:blip r:embed="rId5">
            <a:alphaModFix/>
          </a:blip>
          <a:stretch>
            <a:fillRect/>
          </a:stretch>
        </p:blipFill>
        <p:spPr>
          <a:xfrm>
            <a:off x="2346825" y="795475"/>
            <a:ext cx="916350" cy="916350"/>
          </a:xfrm>
          <a:prstGeom prst="rect">
            <a:avLst/>
          </a:prstGeom>
          <a:noFill/>
          <a:ln>
            <a:noFill/>
          </a:ln>
        </p:spPr>
      </p:pic>
      <p:sp>
        <p:nvSpPr>
          <p:cNvPr id="1401" name="Google Shape;1401;p41"/>
          <p:cNvSpPr txBox="1"/>
          <p:nvPr/>
        </p:nvSpPr>
        <p:spPr>
          <a:xfrm>
            <a:off x="2288225" y="1668500"/>
            <a:ext cx="11157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Flou gaussien</a:t>
            </a:r>
            <a:endParaRPr sz="1200">
              <a:solidFill>
                <a:srgbClr val="888888"/>
              </a:solidFill>
              <a:latin typeface="Lato"/>
              <a:ea typeface="Lato"/>
              <a:cs typeface="Lato"/>
              <a:sym typeface="Lato"/>
            </a:endParaRPr>
          </a:p>
        </p:txBody>
      </p:sp>
      <p:pic>
        <p:nvPicPr>
          <p:cNvPr id="1402" name="Google Shape;1402;p41"/>
          <p:cNvPicPr preferRelativeResize="0"/>
          <p:nvPr/>
        </p:nvPicPr>
        <p:blipFill>
          <a:blip r:embed="rId6">
            <a:alphaModFix/>
          </a:blip>
          <a:stretch>
            <a:fillRect/>
          </a:stretch>
        </p:blipFill>
        <p:spPr>
          <a:xfrm>
            <a:off x="3468600" y="795475"/>
            <a:ext cx="916350" cy="916350"/>
          </a:xfrm>
          <a:prstGeom prst="rect">
            <a:avLst/>
          </a:prstGeom>
          <a:noFill/>
          <a:ln>
            <a:noFill/>
          </a:ln>
        </p:spPr>
      </p:pic>
      <p:sp>
        <p:nvSpPr>
          <p:cNvPr id="1403" name="Google Shape;1403;p41"/>
          <p:cNvSpPr txBox="1"/>
          <p:nvPr/>
        </p:nvSpPr>
        <p:spPr>
          <a:xfrm>
            <a:off x="3430925" y="1668500"/>
            <a:ext cx="11157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Laplacien</a:t>
            </a:r>
            <a:endParaRPr sz="1200">
              <a:solidFill>
                <a:srgbClr val="888888"/>
              </a:solidFill>
              <a:latin typeface="Lato"/>
              <a:ea typeface="Lato"/>
              <a:cs typeface="Lato"/>
              <a:sym typeface="Lato"/>
            </a:endParaRPr>
          </a:p>
        </p:txBody>
      </p:sp>
      <p:pic>
        <p:nvPicPr>
          <p:cNvPr id="1404" name="Google Shape;1404;p41"/>
          <p:cNvPicPr preferRelativeResize="0"/>
          <p:nvPr/>
        </p:nvPicPr>
        <p:blipFill>
          <a:blip r:embed="rId7">
            <a:alphaModFix/>
          </a:blip>
          <a:stretch>
            <a:fillRect/>
          </a:stretch>
        </p:blipFill>
        <p:spPr>
          <a:xfrm>
            <a:off x="3468600" y="2009175"/>
            <a:ext cx="916350" cy="916350"/>
          </a:xfrm>
          <a:prstGeom prst="rect">
            <a:avLst/>
          </a:prstGeom>
          <a:noFill/>
          <a:ln>
            <a:noFill/>
          </a:ln>
        </p:spPr>
      </p:pic>
      <p:sp>
        <p:nvSpPr>
          <p:cNvPr id="1405" name="Google Shape;1405;p41"/>
          <p:cNvSpPr txBox="1"/>
          <p:nvPr/>
        </p:nvSpPr>
        <p:spPr>
          <a:xfrm>
            <a:off x="3430925" y="2852900"/>
            <a:ext cx="11157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Laplacien</a:t>
            </a:r>
            <a:endParaRPr sz="1200">
              <a:solidFill>
                <a:srgbClr val="888888"/>
              </a:solidFill>
              <a:latin typeface="Lato"/>
              <a:ea typeface="Lato"/>
              <a:cs typeface="Lato"/>
              <a:sym typeface="Lato"/>
            </a:endParaRPr>
          </a:p>
          <a:p>
            <a:pPr indent="0" lvl="0" marL="0" rtl="0" algn="ctr">
              <a:spcBef>
                <a:spcPts val="0"/>
              </a:spcBef>
              <a:spcAft>
                <a:spcPts val="0"/>
              </a:spcAft>
              <a:buNone/>
            </a:pPr>
            <a:r>
              <a:rPr lang="en-CA" sz="1200">
                <a:solidFill>
                  <a:srgbClr val="888888"/>
                </a:solidFill>
                <a:latin typeface="Lato"/>
                <a:ea typeface="Lato"/>
                <a:cs typeface="Lato"/>
                <a:sym typeface="Lato"/>
              </a:rPr>
              <a:t>normalisé</a:t>
            </a:r>
            <a:endParaRPr sz="1200">
              <a:solidFill>
                <a:srgbClr val="888888"/>
              </a:solidFill>
              <a:latin typeface="Lato"/>
              <a:ea typeface="Lato"/>
              <a:cs typeface="Lato"/>
              <a:sym typeface="Lato"/>
            </a:endParaRPr>
          </a:p>
        </p:txBody>
      </p:sp>
      <p:cxnSp>
        <p:nvCxnSpPr>
          <p:cNvPr id="1406" name="Google Shape;1406;p41"/>
          <p:cNvCxnSpPr/>
          <p:nvPr/>
        </p:nvCxnSpPr>
        <p:spPr>
          <a:xfrm>
            <a:off x="4496175" y="1253650"/>
            <a:ext cx="0" cy="1213800"/>
          </a:xfrm>
          <a:prstGeom prst="straightConnector1">
            <a:avLst/>
          </a:prstGeom>
          <a:noFill/>
          <a:ln cap="flat" cmpd="sng" w="19050">
            <a:solidFill>
              <a:schemeClr val="dk2"/>
            </a:solidFill>
            <a:prstDash val="solid"/>
            <a:round/>
            <a:headEnd len="med" w="med" type="none"/>
            <a:tailEnd len="med" w="med" type="triangle"/>
          </a:ln>
        </p:spPr>
      </p:cxnSp>
      <p:grpSp>
        <p:nvGrpSpPr>
          <p:cNvPr id="1407" name="Google Shape;1407;p41"/>
          <p:cNvGrpSpPr/>
          <p:nvPr/>
        </p:nvGrpSpPr>
        <p:grpSpPr>
          <a:xfrm>
            <a:off x="1375441" y="2323838"/>
            <a:ext cx="575510" cy="287024"/>
            <a:chOff x="1769375" y="1942625"/>
            <a:chExt cx="445200" cy="234900"/>
          </a:xfrm>
        </p:grpSpPr>
        <p:sp>
          <p:nvSpPr>
            <p:cNvPr id="1408" name="Google Shape;1408;p41"/>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09" name="Google Shape;1409;p41"/>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410" name="Google Shape;1410;p41"/>
          <p:cNvGrpSpPr/>
          <p:nvPr/>
        </p:nvGrpSpPr>
        <p:grpSpPr>
          <a:xfrm>
            <a:off x="120351" y="2036814"/>
            <a:ext cx="863265" cy="861073"/>
            <a:chOff x="1769375" y="1707725"/>
            <a:chExt cx="667800" cy="704700"/>
          </a:xfrm>
        </p:grpSpPr>
        <p:sp>
          <p:nvSpPr>
            <p:cNvPr id="1411" name="Google Shape;1411;p41"/>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412" name="Google Shape;1412;p41"/>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13" name="Google Shape;1413;p41"/>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414" name="Google Shape;1414;p41"/>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15" name="Google Shape;1415;p41"/>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5</a:t>
              </a:r>
              <a:endParaRPr sz="900"/>
            </a:p>
          </p:txBody>
        </p:sp>
        <p:sp>
          <p:nvSpPr>
            <p:cNvPr id="1416" name="Google Shape;1416;p41"/>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17" name="Google Shape;1417;p41"/>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418" name="Google Shape;1418;p41"/>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19" name="Google Shape;1419;p41"/>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42"/>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Filtres classiques</a:t>
            </a:r>
            <a:endParaRPr/>
          </a:p>
        </p:txBody>
      </p:sp>
      <p:grpSp>
        <p:nvGrpSpPr>
          <p:cNvPr id="1425" name="Google Shape;1425;p42"/>
          <p:cNvGrpSpPr/>
          <p:nvPr/>
        </p:nvGrpSpPr>
        <p:grpSpPr>
          <a:xfrm>
            <a:off x="108294" y="850756"/>
            <a:ext cx="863265" cy="861073"/>
            <a:chOff x="1769375" y="1707725"/>
            <a:chExt cx="667800" cy="704700"/>
          </a:xfrm>
        </p:grpSpPr>
        <p:sp>
          <p:nvSpPr>
            <p:cNvPr id="1426" name="Google Shape;1426;p42"/>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427" name="Google Shape;1427;p42"/>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428" name="Google Shape;1428;p42"/>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429" name="Google Shape;1429;p42"/>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430" name="Google Shape;1430;p42"/>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31" name="Google Shape;1431;p42"/>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432" name="Google Shape;1432;p42"/>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433" name="Google Shape;1433;p42"/>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434" name="Google Shape;1434;p42"/>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grpSp>
        <p:nvGrpSpPr>
          <p:cNvPr id="1435" name="Google Shape;1435;p42"/>
          <p:cNvGrpSpPr/>
          <p:nvPr/>
        </p:nvGrpSpPr>
        <p:grpSpPr>
          <a:xfrm>
            <a:off x="2373365" y="850745"/>
            <a:ext cx="863265" cy="861073"/>
            <a:chOff x="1769375" y="1707725"/>
            <a:chExt cx="667800" cy="704700"/>
          </a:xfrm>
        </p:grpSpPr>
        <p:sp>
          <p:nvSpPr>
            <p:cNvPr id="1436" name="Google Shape;1436;p42"/>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37" name="Google Shape;1437;p42"/>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438" name="Google Shape;1438;p42"/>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39" name="Google Shape;1439;p42"/>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440" name="Google Shape;1440;p42"/>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4</a:t>
              </a:r>
              <a:endParaRPr sz="900"/>
            </a:p>
          </p:txBody>
        </p:sp>
        <p:sp>
          <p:nvSpPr>
            <p:cNvPr id="1441" name="Google Shape;1441;p42"/>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442" name="Google Shape;1442;p42"/>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43" name="Google Shape;1443;p42"/>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444" name="Google Shape;1444;p42"/>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445" name="Google Shape;1445;p42"/>
          <p:cNvGrpSpPr/>
          <p:nvPr/>
        </p:nvGrpSpPr>
        <p:grpSpPr>
          <a:xfrm>
            <a:off x="120351" y="2036814"/>
            <a:ext cx="863265" cy="861073"/>
            <a:chOff x="1769375" y="1707725"/>
            <a:chExt cx="667800" cy="704700"/>
          </a:xfrm>
        </p:grpSpPr>
        <p:sp>
          <p:nvSpPr>
            <p:cNvPr id="1446" name="Google Shape;1446;p42"/>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47" name="Google Shape;1447;p42"/>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448" name="Google Shape;1448;p42"/>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49" name="Google Shape;1449;p42"/>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450" name="Google Shape;1450;p42"/>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451" name="Google Shape;1451;p42"/>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452" name="Google Shape;1452;p42"/>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53" name="Google Shape;1453;p42"/>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454" name="Google Shape;1454;p42"/>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455" name="Google Shape;1455;p42"/>
          <p:cNvGrpSpPr/>
          <p:nvPr/>
        </p:nvGrpSpPr>
        <p:grpSpPr>
          <a:xfrm>
            <a:off x="2361293" y="2036819"/>
            <a:ext cx="863265" cy="861073"/>
            <a:chOff x="1769375" y="1707725"/>
            <a:chExt cx="667800" cy="704700"/>
          </a:xfrm>
        </p:grpSpPr>
        <p:sp>
          <p:nvSpPr>
            <p:cNvPr id="1456" name="Google Shape;1456;p42"/>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57" name="Google Shape;1457;p42"/>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58" name="Google Shape;1458;p42"/>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59" name="Google Shape;1459;p42"/>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60" name="Google Shape;1460;p42"/>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8</a:t>
              </a:r>
              <a:endParaRPr sz="900"/>
            </a:p>
          </p:txBody>
        </p:sp>
        <p:sp>
          <p:nvSpPr>
            <p:cNvPr id="1461" name="Google Shape;1461;p42"/>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62" name="Google Shape;1462;p42"/>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63" name="Google Shape;1463;p42"/>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64" name="Google Shape;1464;p42"/>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465" name="Google Shape;1465;p42"/>
          <p:cNvGrpSpPr/>
          <p:nvPr/>
        </p:nvGrpSpPr>
        <p:grpSpPr>
          <a:xfrm>
            <a:off x="3505890" y="850745"/>
            <a:ext cx="863265" cy="861073"/>
            <a:chOff x="1769375" y="1707725"/>
            <a:chExt cx="667800" cy="704700"/>
          </a:xfrm>
        </p:grpSpPr>
        <p:sp>
          <p:nvSpPr>
            <p:cNvPr id="1466" name="Google Shape;1466;p42"/>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467" name="Google Shape;1467;p42"/>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68" name="Google Shape;1468;p42"/>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469" name="Google Shape;1469;p42"/>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70" name="Google Shape;1470;p42"/>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4</a:t>
              </a:r>
              <a:endParaRPr sz="900"/>
            </a:p>
          </p:txBody>
        </p:sp>
        <p:sp>
          <p:nvSpPr>
            <p:cNvPr id="1471" name="Google Shape;1471;p42"/>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72" name="Google Shape;1472;p42"/>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473" name="Google Shape;1473;p42"/>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474" name="Google Shape;1474;p42"/>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grpSp>
        <p:nvGrpSpPr>
          <p:cNvPr id="1475" name="Google Shape;1475;p42"/>
          <p:cNvGrpSpPr/>
          <p:nvPr/>
        </p:nvGrpSpPr>
        <p:grpSpPr>
          <a:xfrm>
            <a:off x="1240826" y="850745"/>
            <a:ext cx="863265" cy="861073"/>
            <a:chOff x="1769375" y="1707725"/>
            <a:chExt cx="667800" cy="704700"/>
          </a:xfrm>
        </p:grpSpPr>
        <p:sp>
          <p:nvSpPr>
            <p:cNvPr id="1476" name="Google Shape;1476;p42"/>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477" name="Google Shape;1477;p42"/>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478" name="Google Shape;1478;p42"/>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479" name="Google Shape;1479;p42"/>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480" name="Google Shape;1480;p42"/>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481" name="Google Shape;1481;p42"/>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482" name="Google Shape;1482;p42"/>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483" name="Google Shape;1483;p42"/>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484" name="Google Shape;1484;p42"/>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grpSp>
      <p:sp>
        <p:nvSpPr>
          <p:cNvPr id="1485" name="Google Shape;1485;p42"/>
          <p:cNvSpPr txBox="1"/>
          <p:nvPr/>
        </p:nvSpPr>
        <p:spPr>
          <a:xfrm>
            <a:off x="1205025"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486" name="Google Shape;1486;p42"/>
          <p:cNvSpPr txBox="1"/>
          <p:nvPr/>
        </p:nvSpPr>
        <p:spPr>
          <a:xfrm>
            <a:off x="1496363"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487" name="Google Shape;1487;p42"/>
          <p:cNvSpPr txBox="1"/>
          <p:nvPr/>
        </p:nvSpPr>
        <p:spPr>
          <a:xfrm>
            <a:off x="1789200"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488" name="Google Shape;1488;p42"/>
          <p:cNvSpPr txBox="1"/>
          <p:nvPr/>
        </p:nvSpPr>
        <p:spPr>
          <a:xfrm>
            <a:off x="1205025"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489" name="Google Shape;1489;p42"/>
          <p:cNvSpPr txBox="1"/>
          <p:nvPr/>
        </p:nvSpPr>
        <p:spPr>
          <a:xfrm>
            <a:off x="1496363"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490" name="Google Shape;1490;p42"/>
          <p:cNvSpPr txBox="1"/>
          <p:nvPr/>
        </p:nvSpPr>
        <p:spPr>
          <a:xfrm>
            <a:off x="1789200"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491" name="Google Shape;1491;p42"/>
          <p:cNvSpPr txBox="1"/>
          <p:nvPr/>
        </p:nvSpPr>
        <p:spPr>
          <a:xfrm>
            <a:off x="1205025"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492" name="Google Shape;1492;p42"/>
          <p:cNvSpPr txBox="1"/>
          <p:nvPr/>
        </p:nvSpPr>
        <p:spPr>
          <a:xfrm>
            <a:off x="1496363"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493" name="Google Shape;1493;p42"/>
          <p:cNvSpPr txBox="1"/>
          <p:nvPr/>
        </p:nvSpPr>
        <p:spPr>
          <a:xfrm>
            <a:off x="1789200"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pic>
        <p:nvPicPr>
          <p:cNvPr id="1494" name="Google Shape;1494;p42"/>
          <p:cNvPicPr preferRelativeResize="0"/>
          <p:nvPr/>
        </p:nvPicPr>
        <p:blipFill>
          <a:blip r:embed="rId3">
            <a:alphaModFix/>
          </a:blip>
          <a:stretch>
            <a:fillRect/>
          </a:stretch>
        </p:blipFill>
        <p:spPr>
          <a:xfrm>
            <a:off x="81762" y="795476"/>
            <a:ext cx="916325" cy="916348"/>
          </a:xfrm>
          <a:prstGeom prst="rect">
            <a:avLst/>
          </a:prstGeom>
          <a:noFill/>
          <a:ln>
            <a:noFill/>
          </a:ln>
        </p:spPr>
      </p:pic>
      <p:sp>
        <p:nvSpPr>
          <p:cNvPr id="1495" name="Google Shape;1495;p42"/>
          <p:cNvSpPr txBox="1"/>
          <p:nvPr/>
        </p:nvSpPr>
        <p:spPr>
          <a:xfrm>
            <a:off x="93888" y="1668500"/>
            <a:ext cx="9162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Identité</a:t>
            </a:r>
            <a:endParaRPr sz="1200">
              <a:solidFill>
                <a:srgbClr val="888888"/>
              </a:solidFill>
              <a:latin typeface="Lato"/>
              <a:ea typeface="Lato"/>
              <a:cs typeface="Lato"/>
              <a:sym typeface="Lato"/>
            </a:endParaRPr>
          </a:p>
        </p:txBody>
      </p:sp>
      <p:pic>
        <p:nvPicPr>
          <p:cNvPr id="1496" name="Google Shape;1496;p42"/>
          <p:cNvPicPr preferRelativeResize="0"/>
          <p:nvPr/>
        </p:nvPicPr>
        <p:blipFill>
          <a:blip r:embed="rId4">
            <a:alphaModFix/>
          </a:blip>
          <a:stretch>
            <a:fillRect/>
          </a:stretch>
        </p:blipFill>
        <p:spPr>
          <a:xfrm>
            <a:off x="1205025" y="795475"/>
            <a:ext cx="916350" cy="916350"/>
          </a:xfrm>
          <a:prstGeom prst="rect">
            <a:avLst/>
          </a:prstGeom>
          <a:noFill/>
          <a:ln>
            <a:noFill/>
          </a:ln>
        </p:spPr>
      </p:pic>
      <p:sp>
        <p:nvSpPr>
          <p:cNvPr id="1497" name="Google Shape;1497;p42"/>
          <p:cNvSpPr txBox="1"/>
          <p:nvPr/>
        </p:nvSpPr>
        <p:spPr>
          <a:xfrm>
            <a:off x="1161775" y="1668500"/>
            <a:ext cx="10173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Flou moyen</a:t>
            </a:r>
            <a:endParaRPr sz="1200">
              <a:solidFill>
                <a:srgbClr val="888888"/>
              </a:solidFill>
              <a:latin typeface="Lato"/>
              <a:ea typeface="Lato"/>
              <a:cs typeface="Lato"/>
              <a:sym typeface="Lato"/>
            </a:endParaRPr>
          </a:p>
        </p:txBody>
      </p:sp>
      <p:pic>
        <p:nvPicPr>
          <p:cNvPr id="1498" name="Google Shape;1498;p42"/>
          <p:cNvPicPr preferRelativeResize="0"/>
          <p:nvPr/>
        </p:nvPicPr>
        <p:blipFill>
          <a:blip r:embed="rId5">
            <a:alphaModFix/>
          </a:blip>
          <a:stretch>
            <a:fillRect/>
          </a:stretch>
        </p:blipFill>
        <p:spPr>
          <a:xfrm>
            <a:off x="2346825" y="795475"/>
            <a:ext cx="916350" cy="916350"/>
          </a:xfrm>
          <a:prstGeom prst="rect">
            <a:avLst/>
          </a:prstGeom>
          <a:noFill/>
          <a:ln>
            <a:noFill/>
          </a:ln>
        </p:spPr>
      </p:pic>
      <p:sp>
        <p:nvSpPr>
          <p:cNvPr id="1499" name="Google Shape;1499;p42"/>
          <p:cNvSpPr txBox="1"/>
          <p:nvPr/>
        </p:nvSpPr>
        <p:spPr>
          <a:xfrm>
            <a:off x="2288225" y="1668500"/>
            <a:ext cx="11157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Flou gaussien</a:t>
            </a:r>
            <a:endParaRPr sz="1200">
              <a:solidFill>
                <a:srgbClr val="888888"/>
              </a:solidFill>
              <a:latin typeface="Lato"/>
              <a:ea typeface="Lato"/>
              <a:cs typeface="Lato"/>
              <a:sym typeface="Lato"/>
            </a:endParaRPr>
          </a:p>
        </p:txBody>
      </p:sp>
      <p:pic>
        <p:nvPicPr>
          <p:cNvPr id="1500" name="Google Shape;1500;p42"/>
          <p:cNvPicPr preferRelativeResize="0"/>
          <p:nvPr/>
        </p:nvPicPr>
        <p:blipFill>
          <a:blip r:embed="rId6">
            <a:alphaModFix/>
          </a:blip>
          <a:stretch>
            <a:fillRect/>
          </a:stretch>
        </p:blipFill>
        <p:spPr>
          <a:xfrm>
            <a:off x="3468600" y="795475"/>
            <a:ext cx="916350" cy="916350"/>
          </a:xfrm>
          <a:prstGeom prst="rect">
            <a:avLst/>
          </a:prstGeom>
          <a:noFill/>
          <a:ln>
            <a:noFill/>
          </a:ln>
        </p:spPr>
      </p:pic>
      <p:sp>
        <p:nvSpPr>
          <p:cNvPr id="1501" name="Google Shape;1501;p42"/>
          <p:cNvSpPr txBox="1"/>
          <p:nvPr/>
        </p:nvSpPr>
        <p:spPr>
          <a:xfrm>
            <a:off x="3430925" y="1668500"/>
            <a:ext cx="11157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Laplacien</a:t>
            </a:r>
            <a:endParaRPr sz="1200">
              <a:solidFill>
                <a:srgbClr val="888888"/>
              </a:solidFill>
              <a:latin typeface="Lato"/>
              <a:ea typeface="Lato"/>
              <a:cs typeface="Lato"/>
              <a:sym typeface="Lato"/>
            </a:endParaRPr>
          </a:p>
        </p:txBody>
      </p:sp>
      <p:pic>
        <p:nvPicPr>
          <p:cNvPr id="1502" name="Google Shape;1502;p42"/>
          <p:cNvPicPr preferRelativeResize="0"/>
          <p:nvPr/>
        </p:nvPicPr>
        <p:blipFill>
          <a:blip r:embed="rId7">
            <a:alphaModFix/>
          </a:blip>
          <a:stretch>
            <a:fillRect/>
          </a:stretch>
        </p:blipFill>
        <p:spPr>
          <a:xfrm>
            <a:off x="3468600" y="2009175"/>
            <a:ext cx="916350" cy="916350"/>
          </a:xfrm>
          <a:prstGeom prst="rect">
            <a:avLst/>
          </a:prstGeom>
          <a:noFill/>
          <a:ln>
            <a:noFill/>
          </a:ln>
        </p:spPr>
      </p:pic>
      <p:sp>
        <p:nvSpPr>
          <p:cNvPr id="1503" name="Google Shape;1503;p42"/>
          <p:cNvSpPr txBox="1"/>
          <p:nvPr/>
        </p:nvSpPr>
        <p:spPr>
          <a:xfrm>
            <a:off x="3430925" y="2852900"/>
            <a:ext cx="11157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Laplacien</a:t>
            </a:r>
            <a:endParaRPr sz="1200">
              <a:solidFill>
                <a:srgbClr val="888888"/>
              </a:solidFill>
              <a:latin typeface="Lato"/>
              <a:ea typeface="Lato"/>
              <a:cs typeface="Lato"/>
              <a:sym typeface="Lato"/>
            </a:endParaRPr>
          </a:p>
          <a:p>
            <a:pPr indent="0" lvl="0" marL="0" rtl="0" algn="ctr">
              <a:spcBef>
                <a:spcPts val="0"/>
              </a:spcBef>
              <a:spcAft>
                <a:spcPts val="0"/>
              </a:spcAft>
              <a:buNone/>
            </a:pPr>
            <a:r>
              <a:rPr lang="en-CA" sz="1200">
                <a:solidFill>
                  <a:srgbClr val="888888"/>
                </a:solidFill>
                <a:latin typeface="Lato"/>
                <a:ea typeface="Lato"/>
                <a:cs typeface="Lato"/>
                <a:sym typeface="Lato"/>
              </a:rPr>
              <a:t>normalisé</a:t>
            </a:r>
            <a:endParaRPr sz="1200">
              <a:solidFill>
                <a:srgbClr val="888888"/>
              </a:solidFill>
              <a:latin typeface="Lato"/>
              <a:ea typeface="Lato"/>
              <a:cs typeface="Lato"/>
              <a:sym typeface="Lato"/>
            </a:endParaRPr>
          </a:p>
        </p:txBody>
      </p:sp>
      <p:cxnSp>
        <p:nvCxnSpPr>
          <p:cNvPr id="1504" name="Google Shape;1504;p42"/>
          <p:cNvCxnSpPr/>
          <p:nvPr/>
        </p:nvCxnSpPr>
        <p:spPr>
          <a:xfrm>
            <a:off x="4496175" y="1253650"/>
            <a:ext cx="0" cy="1213800"/>
          </a:xfrm>
          <a:prstGeom prst="straightConnector1">
            <a:avLst/>
          </a:prstGeom>
          <a:noFill/>
          <a:ln cap="flat" cmpd="sng" w="19050">
            <a:solidFill>
              <a:schemeClr val="dk2"/>
            </a:solidFill>
            <a:prstDash val="solid"/>
            <a:round/>
            <a:headEnd len="med" w="med" type="none"/>
            <a:tailEnd len="med" w="med" type="triangle"/>
          </a:ln>
        </p:spPr>
      </p:cxnSp>
      <p:pic>
        <p:nvPicPr>
          <p:cNvPr id="1505" name="Google Shape;1505;p42"/>
          <p:cNvPicPr preferRelativeResize="0"/>
          <p:nvPr/>
        </p:nvPicPr>
        <p:blipFill>
          <a:blip r:embed="rId8">
            <a:alphaModFix/>
          </a:blip>
          <a:stretch>
            <a:fillRect/>
          </a:stretch>
        </p:blipFill>
        <p:spPr>
          <a:xfrm>
            <a:off x="2361300" y="2009187"/>
            <a:ext cx="916350" cy="916350"/>
          </a:xfrm>
          <a:prstGeom prst="rect">
            <a:avLst/>
          </a:prstGeom>
          <a:noFill/>
          <a:ln>
            <a:noFill/>
          </a:ln>
        </p:spPr>
      </p:pic>
      <p:sp>
        <p:nvSpPr>
          <p:cNvPr id="1506" name="Google Shape;1506;p42"/>
          <p:cNvSpPr txBox="1"/>
          <p:nvPr/>
        </p:nvSpPr>
        <p:spPr>
          <a:xfrm>
            <a:off x="2288225" y="2852900"/>
            <a:ext cx="11157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Laplacien II</a:t>
            </a:r>
            <a:endParaRPr sz="1200">
              <a:solidFill>
                <a:srgbClr val="888888"/>
              </a:solidFill>
              <a:latin typeface="Lato"/>
              <a:ea typeface="Lato"/>
              <a:cs typeface="Lato"/>
              <a:sym typeface="Lato"/>
            </a:endParaRPr>
          </a:p>
          <a:p>
            <a:pPr indent="0" lvl="0" marL="0" rtl="0" algn="ctr">
              <a:spcBef>
                <a:spcPts val="0"/>
              </a:spcBef>
              <a:spcAft>
                <a:spcPts val="0"/>
              </a:spcAft>
              <a:buNone/>
            </a:pPr>
            <a:r>
              <a:rPr lang="en-CA" sz="1200">
                <a:solidFill>
                  <a:srgbClr val="888888"/>
                </a:solidFill>
                <a:latin typeface="Lato"/>
                <a:ea typeface="Lato"/>
                <a:cs typeface="Lato"/>
                <a:sym typeface="Lato"/>
              </a:rPr>
              <a:t>normalisé</a:t>
            </a:r>
            <a:endParaRPr sz="1200">
              <a:solidFill>
                <a:srgbClr val="888888"/>
              </a:solidFill>
              <a:latin typeface="Lato"/>
              <a:ea typeface="Lato"/>
              <a:cs typeface="Lato"/>
              <a:sym typeface="Lato"/>
            </a:endParaRPr>
          </a:p>
        </p:txBody>
      </p:sp>
      <p:grpSp>
        <p:nvGrpSpPr>
          <p:cNvPr id="1507" name="Google Shape;1507;p42"/>
          <p:cNvGrpSpPr/>
          <p:nvPr/>
        </p:nvGrpSpPr>
        <p:grpSpPr>
          <a:xfrm>
            <a:off x="1375441" y="2323838"/>
            <a:ext cx="575510" cy="287024"/>
            <a:chOff x="1769375" y="1942625"/>
            <a:chExt cx="445200" cy="234900"/>
          </a:xfrm>
        </p:grpSpPr>
        <p:sp>
          <p:nvSpPr>
            <p:cNvPr id="1508" name="Google Shape;1508;p42"/>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09" name="Google Shape;1509;p42"/>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510" name="Google Shape;1510;p42"/>
          <p:cNvGrpSpPr/>
          <p:nvPr/>
        </p:nvGrpSpPr>
        <p:grpSpPr>
          <a:xfrm>
            <a:off x="120351" y="2036814"/>
            <a:ext cx="863265" cy="861073"/>
            <a:chOff x="1769375" y="1707725"/>
            <a:chExt cx="667800" cy="704700"/>
          </a:xfrm>
        </p:grpSpPr>
        <p:sp>
          <p:nvSpPr>
            <p:cNvPr id="1511" name="Google Shape;1511;p42"/>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512" name="Google Shape;1512;p42"/>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13" name="Google Shape;1513;p42"/>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514" name="Google Shape;1514;p42"/>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15" name="Google Shape;1515;p42"/>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5</a:t>
              </a:r>
              <a:endParaRPr sz="900"/>
            </a:p>
          </p:txBody>
        </p:sp>
        <p:sp>
          <p:nvSpPr>
            <p:cNvPr id="1516" name="Google Shape;1516;p42"/>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17" name="Google Shape;1517;p42"/>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518" name="Google Shape;1518;p42"/>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19" name="Google Shape;1519;p42"/>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43"/>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Filtres classiques</a:t>
            </a:r>
            <a:endParaRPr/>
          </a:p>
        </p:txBody>
      </p:sp>
      <p:grpSp>
        <p:nvGrpSpPr>
          <p:cNvPr id="1525" name="Google Shape;1525;p43"/>
          <p:cNvGrpSpPr/>
          <p:nvPr/>
        </p:nvGrpSpPr>
        <p:grpSpPr>
          <a:xfrm>
            <a:off x="108294" y="850756"/>
            <a:ext cx="863265" cy="861073"/>
            <a:chOff x="1769375" y="1707725"/>
            <a:chExt cx="667800" cy="704700"/>
          </a:xfrm>
        </p:grpSpPr>
        <p:sp>
          <p:nvSpPr>
            <p:cNvPr id="1526" name="Google Shape;1526;p43"/>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527" name="Google Shape;1527;p43"/>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528" name="Google Shape;1528;p43"/>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529" name="Google Shape;1529;p43"/>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530" name="Google Shape;1530;p43"/>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31" name="Google Shape;1531;p43"/>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532" name="Google Shape;1532;p43"/>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533" name="Google Shape;1533;p43"/>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534" name="Google Shape;1534;p43"/>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grpSp>
        <p:nvGrpSpPr>
          <p:cNvPr id="1535" name="Google Shape;1535;p43"/>
          <p:cNvGrpSpPr/>
          <p:nvPr/>
        </p:nvGrpSpPr>
        <p:grpSpPr>
          <a:xfrm>
            <a:off x="2373365" y="850745"/>
            <a:ext cx="863265" cy="861073"/>
            <a:chOff x="1769375" y="1707725"/>
            <a:chExt cx="667800" cy="704700"/>
          </a:xfrm>
        </p:grpSpPr>
        <p:sp>
          <p:nvSpPr>
            <p:cNvPr id="1536" name="Google Shape;1536;p43"/>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37" name="Google Shape;1537;p43"/>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538" name="Google Shape;1538;p43"/>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39" name="Google Shape;1539;p43"/>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540" name="Google Shape;1540;p43"/>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4</a:t>
              </a:r>
              <a:endParaRPr sz="900"/>
            </a:p>
          </p:txBody>
        </p:sp>
        <p:sp>
          <p:nvSpPr>
            <p:cNvPr id="1541" name="Google Shape;1541;p43"/>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542" name="Google Shape;1542;p43"/>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43" name="Google Shape;1543;p43"/>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544" name="Google Shape;1544;p43"/>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545" name="Google Shape;1545;p43"/>
          <p:cNvGrpSpPr/>
          <p:nvPr/>
        </p:nvGrpSpPr>
        <p:grpSpPr>
          <a:xfrm>
            <a:off x="120351" y="2036814"/>
            <a:ext cx="863265" cy="861073"/>
            <a:chOff x="1769375" y="1707725"/>
            <a:chExt cx="667800" cy="704700"/>
          </a:xfrm>
        </p:grpSpPr>
        <p:sp>
          <p:nvSpPr>
            <p:cNvPr id="1546" name="Google Shape;1546;p43"/>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47" name="Google Shape;1547;p43"/>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548" name="Google Shape;1548;p43"/>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49" name="Google Shape;1549;p43"/>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550" name="Google Shape;1550;p43"/>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551" name="Google Shape;1551;p43"/>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552" name="Google Shape;1552;p43"/>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53" name="Google Shape;1553;p43"/>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554" name="Google Shape;1554;p43"/>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555" name="Google Shape;1555;p43"/>
          <p:cNvGrpSpPr/>
          <p:nvPr/>
        </p:nvGrpSpPr>
        <p:grpSpPr>
          <a:xfrm>
            <a:off x="1375441" y="2323838"/>
            <a:ext cx="575510" cy="287024"/>
            <a:chOff x="1769375" y="1942625"/>
            <a:chExt cx="445200" cy="234900"/>
          </a:xfrm>
        </p:grpSpPr>
        <p:sp>
          <p:nvSpPr>
            <p:cNvPr id="1556" name="Google Shape;1556;p43"/>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57" name="Google Shape;1557;p43"/>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558" name="Google Shape;1558;p43"/>
          <p:cNvGrpSpPr/>
          <p:nvPr/>
        </p:nvGrpSpPr>
        <p:grpSpPr>
          <a:xfrm>
            <a:off x="2361293" y="2036819"/>
            <a:ext cx="863265" cy="861073"/>
            <a:chOff x="1769375" y="1707725"/>
            <a:chExt cx="667800" cy="704700"/>
          </a:xfrm>
        </p:grpSpPr>
        <p:sp>
          <p:nvSpPr>
            <p:cNvPr id="1559" name="Google Shape;1559;p43"/>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60" name="Google Shape;1560;p43"/>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61" name="Google Shape;1561;p43"/>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62" name="Google Shape;1562;p43"/>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63" name="Google Shape;1563;p43"/>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8</a:t>
              </a:r>
              <a:endParaRPr sz="900"/>
            </a:p>
          </p:txBody>
        </p:sp>
        <p:sp>
          <p:nvSpPr>
            <p:cNvPr id="1564" name="Google Shape;1564;p43"/>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65" name="Google Shape;1565;p43"/>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66" name="Google Shape;1566;p43"/>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67" name="Google Shape;1567;p43"/>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568" name="Google Shape;1568;p43"/>
          <p:cNvGrpSpPr/>
          <p:nvPr/>
        </p:nvGrpSpPr>
        <p:grpSpPr>
          <a:xfrm>
            <a:off x="3505890" y="850745"/>
            <a:ext cx="863265" cy="861073"/>
            <a:chOff x="1769375" y="1707725"/>
            <a:chExt cx="667800" cy="704700"/>
          </a:xfrm>
        </p:grpSpPr>
        <p:sp>
          <p:nvSpPr>
            <p:cNvPr id="1569" name="Google Shape;1569;p43"/>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570" name="Google Shape;1570;p43"/>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71" name="Google Shape;1571;p43"/>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572" name="Google Shape;1572;p43"/>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73" name="Google Shape;1573;p43"/>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4</a:t>
              </a:r>
              <a:endParaRPr sz="900"/>
            </a:p>
          </p:txBody>
        </p:sp>
        <p:sp>
          <p:nvSpPr>
            <p:cNvPr id="1574" name="Google Shape;1574;p43"/>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75" name="Google Shape;1575;p43"/>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576" name="Google Shape;1576;p43"/>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577" name="Google Shape;1577;p43"/>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grpSp>
        <p:nvGrpSpPr>
          <p:cNvPr id="1578" name="Google Shape;1578;p43"/>
          <p:cNvGrpSpPr/>
          <p:nvPr/>
        </p:nvGrpSpPr>
        <p:grpSpPr>
          <a:xfrm>
            <a:off x="1240826" y="850745"/>
            <a:ext cx="863265" cy="861073"/>
            <a:chOff x="1769375" y="1707725"/>
            <a:chExt cx="667800" cy="704700"/>
          </a:xfrm>
        </p:grpSpPr>
        <p:sp>
          <p:nvSpPr>
            <p:cNvPr id="1579" name="Google Shape;1579;p43"/>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580" name="Google Shape;1580;p43"/>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581" name="Google Shape;1581;p43"/>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582" name="Google Shape;1582;p43"/>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583" name="Google Shape;1583;p43"/>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584" name="Google Shape;1584;p43"/>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585" name="Google Shape;1585;p43"/>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586" name="Google Shape;1586;p43"/>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587" name="Google Shape;1587;p43"/>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grpSp>
      <p:sp>
        <p:nvSpPr>
          <p:cNvPr id="1588" name="Google Shape;1588;p43"/>
          <p:cNvSpPr txBox="1"/>
          <p:nvPr/>
        </p:nvSpPr>
        <p:spPr>
          <a:xfrm>
            <a:off x="1205025"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589" name="Google Shape;1589;p43"/>
          <p:cNvSpPr txBox="1"/>
          <p:nvPr/>
        </p:nvSpPr>
        <p:spPr>
          <a:xfrm>
            <a:off x="1496363"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590" name="Google Shape;1590;p43"/>
          <p:cNvSpPr txBox="1"/>
          <p:nvPr/>
        </p:nvSpPr>
        <p:spPr>
          <a:xfrm>
            <a:off x="1789200"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591" name="Google Shape;1591;p43"/>
          <p:cNvSpPr txBox="1"/>
          <p:nvPr/>
        </p:nvSpPr>
        <p:spPr>
          <a:xfrm>
            <a:off x="1205025"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592" name="Google Shape;1592;p43"/>
          <p:cNvSpPr txBox="1"/>
          <p:nvPr/>
        </p:nvSpPr>
        <p:spPr>
          <a:xfrm>
            <a:off x="1496363"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593" name="Google Shape;1593;p43"/>
          <p:cNvSpPr txBox="1"/>
          <p:nvPr/>
        </p:nvSpPr>
        <p:spPr>
          <a:xfrm>
            <a:off x="1789200"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594" name="Google Shape;1594;p43"/>
          <p:cNvSpPr txBox="1"/>
          <p:nvPr/>
        </p:nvSpPr>
        <p:spPr>
          <a:xfrm>
            <a:off x="1205025"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595" name="Google Shape;1595;p43"/>
          <p:cNvSpPr txBox="1"/>
          <p:nvPr/>
        </p:nvSpPr>
        <p:spPr>
          <a:xfrm>
            <a:off x="1496363"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596" name="Google Shape;1596;p43"/>
          <p:cNvSpPr txBox="1"/>
          <p:nvPr/>
        </p:nvSpPr>
        <p:spPr>
          <a:xfrm>
            <a:off x="1789200"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pic>
        <p:nvPicPr>
          <p:cNvPr id="1597" name="Google Shape;1597;p43"/>
          <p:cNvPicPr preferRelativeResize="0"/>
          <p:nvPr/>
        </p:nvPicPr>
        <p:blipFill>
          <a:blip r:embed="rId3">
            <a:alphaModFix/>
          </a:blip>
          <a:stretch>
            <a:fillRect/>
          </a:stretch>
        </p:blipFill>
        <p:spPr>
          <a:xfrm>
            <a:off x="81762" y="795476"/>
            <a:ext cx="916325" cy="916348"/>
          </a:xfrm>
          <a:prstGeom prst="rect">
            <a:avLst/>
          </a:prstGeom>
          <a:noFill/>
          <a:ln>
            <a:noFill/>
          </a:ln>
        </p:spPr>
      </p:pic>
      <p:sp>
        <p:nvSpPr>
          <p:cNvPr id="1598" name="Google Shape;1598;p43"/>
          <p:cNvSpPr txBox="1"/>
          <p:nvPr/>
        </p:nvSpPr>
        <p:spPr>
          <a:xfrm>
            <a:off x="93888" y="1668500"/>
            <a:ext cx="9162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Identité</a:t>
            </a:r>
            <a:endParaRPr sz="1200">
              <a:solidFill>
                <a:srgbClr val="888888"/>
              </a:solidFill>
              <a:latin typeface="Lato"/>
              <a:ea typeface="Lato"/>
              <a:cs typeface="Lato"/>
              <a:sym typeface="Lato"/>
            </a:endParaRPr>
          </a:p>
        </p:txBody>
      </p:sp>
      <p:pic>
        <p:nvPicPr>
          <p:cNvPr id="1599" name="Google Shape;1599;p43"/>
          <p:cNvPicPr preferRelativeResize="0"/>
          <p:nvPr/>
        </p:nvPicPr>
        <p:blipFill>
          <a:blip r:embed="rId4">
            <a:alphaModFix/>
          </a:blip>
          <a:stretch>
            <a:fillRect/>
          </a:stretch>
        </p:blipFill>
        <p:spPr>
          <a:xfrm>
            <a:off x="1205025" y="795475"/>
            <a:ext cx="916350" cy="916350"/>
          </a:xfrm>
          <a:prstGeom prst="rect">
            <a:avLst/>
          </a:prstGeom>
          <a:noFill/>
          <a:ln>
            <a:noFill/>
          </a:ln>
        </p:spPr>
      </p:pic>
      <p:sp>
        <p:nvSpPr>
          <p:cNvPr id="1600" name="Google Shape;1600;p43"/>
          <p:cNvSpPr txBox="1"/>
          <p:nvPr/>
        </p:nvSpPr>
        <p:spPr>
          <a:xfrm>
            <a:off x="1161775" y="1668500"/>
            <a:ext cx="10173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Flou moyen</a:t>
            </a:r>
            <a:endParaRPr sz="1200">
              <a:solidFill>
                <a:srgbClr val="888888"/>
              </a:solidFill>
              <a:latin typeface="Lato"/>
              <a:ea typeface="Lato"/>
              <a:cs typeface="Lato"/>
              <a:sym typeface="Lato"/>
            </a:endParaRPr>
          </a:p>
        </p:txBody>
      </p:sp>
      <p:pic>
        <p:nvPicPr>
          <p:cNvPr id="1601" name="Google Shape;1601;p43"/>
          <p:cNvPicPr preferRelativeResize="0"/>
          <p:nvPr/>
        </p:nvPicPr>
        <p:blipFill>
          <a:blip r:embed="rId5">
            <a:alphaModFix/>
          </a:blip>
          <a:stretch>
            <a:fillRect/>
          </a:stretch>
        </p:blipFill>
        <p:spPr>
          <a:xfrm>
            <a:off x="2346825" y="795475"/>
            <a:ext cx="916350" cy="916350"/>
          </a:xfrm>
          <a:prstGeom prst="rect">
            <a:avLst/>
          </a:prstGeom>
          <a:noFill/>
          <a:ln>
            <a:noFill/>
          </a:ln>
        </p:spPr>
      </p:pic>
      <p:sp>
        <p:nvSpPr>
          <p:cNvPr id="1602" name="Google Shape;1602;p43"/>
          <p:cNvSpPr txBox="1"/>
          <p:nvPr/>
        </p:nvSpPr>
        <p:spPr>
          <a:xfrm>
            <a:off x="2288225" y="1668500"/>
            <a:ext cx="11157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Flou gaussien</a:t>
            </a:r>
            <a:endParaRPr sz="1200">
              <a:solidFill>
                <a:srgbClr val="888888"/>
              </a:solidFill>
              <a:latin typeface="Lato"/>
              <a:ea typeface="Lato"/>
              <a:cs typeface="Lato"/>
              <a:sym typeface="Lato"/>
            </a:endParaRPr>
          </a:p>
        </p:txBody>
      </p:sp>
      <p:pic>
        <p:nvPicPr>
          <p:cNvPr id="1603" name="Google Shape;1603;p43"/>
          <p:cNvPicPr preferRelativeResize="0"/>
          <p:nvPr/>
        </p:nvPicPr>
        <p:blipFill>
          <a:blip r:embed="rId6">
            <a:alphaModFix/>
          </a:blip>
          <a:stretch>
            <a:fillRect/>
          </a:stretch>
        </p:blipFill>
        <p:spPr>
          <a:xfrm>
            <a:off x="3468600" y="795475"/>
            <a:ext cx="916350" cy="916350"/>
          </a:xfrm>
          <a:prstGeom prst="rect">
            <a:avLst/>
          </a:prstGeom>
          <a:noFill/>
          <a:ln>
            <a:noFill/>
          </a:ln>
        </p:spPr>
      </p:pic>
      <p:sp>
        <p:nvSpPr>
          <p:cNvPr id="1604" name="Google Shape;1604;p43"/>
          <p:cNvSpPr txBox="1"/>
          <p:nvPr/>
        </p:nvSpPr>
        <p:spPr>
          <a:xfrm>
            <a:off x="3430925" y="1668500"/>
            <a:ext cx="11157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Laplacien</a:t>
            </a:r>
            <a:endParaRPr sz="1200">
              <a:solidFill>
                <a:srgbClr val="888888"/>
              </a:solidFill>
              <a:latin typeface="Lato"/>
              <a:ea typeface="Lato"/>
              <a:cs typeface="Lato"/>
              <a:sym typeface="Lato"/>
            </a:endParaRPr>
          </a:p>
        </p:txBody>
      </p:sp>
      <p:pic>
        <p:nvPicPr>
          <p:cNvPr id="1605" name="Google Shape;1605;p43"/>
          <p:cNvPicPr preferRelativeResize="0"/>
          <p:nvPr/>
        </p:nvPicPr>
        <p:blipFill>
          <a:blip r:embed="rId7">
            <a:alphaModFix/>
          </a:blip>
          <a:stretch>
            <a:fillRect/>
          </a:stretch>
        </p:blipFill>
        <p:spPr>
          <a:xfrm>
            <a:off x="3468600" y="2009175"/>
            <a:ext cx="916350" cy="916350"/>
          </a:xfrm>
          <a:prstGeom prst="rect">
            <a:avLst/>
          </a:prstGeom>
          <a:noFill/>
          <a:ln>
            <a:noFill/>
          </a:ln>
        </p:spPr>
      </p:pic>
      <p:sp>
        <p:nvSpPr>
          <p:cNvPr id="1606" name="Google Shape;1606;p43"/>
          <p:cNvSpPr txBox="1"/>
          <p:nvPr/>
        </p:nvSpPr>
        <p:spPr>
          <a:xfrm>
            <a:off x="3430925" y="2852900"/>
            <a:ext cx="11157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Laplacien</a:t>
            </a:r>
            <a:endParaRPr sz="1200">
              <a:solidFill>
                <a:srgbClr val="888888"/>
              </a:solidFill>
              <a:latin typeface="Lato"/>
              <a:ea typeface="Lato"/>
              <a:cs typeface="Lato"/>
              <a:sym typeface="Lato"/>
            </a:endParaRPr>
          </a:p>
          <a:p>
            <a:pPr indent="0" lvl="0" marL="0" rtl="0" algn="ctr">
              <a:spcBef>
                <a:spcPts val="0"/>
              </a:spcBef>
              <a:spcAft>
                <a:spcPts val="0"/>
              </a:spcAft>
              <a:buNone/>
            </a:pPr>
            <a:r>
              <a:rPr lang="en-CA" sz="1200">
                <a:solidFill>
                  <a:srgbClr val="888888"/>
                </a:solidFill>
                <a:latin typeface="Lato"/>
                <a:ea typeface="Lato"/>
                <a:cs typeface="Lato"/>
                <a:sym typeface="Lato"/>
              </a:rPr>
              <a:t>normalisé</a:t>
            </a:r>
            <a:endParaRPr sz="1200">
              <a:solidFill>
                <a:srgbClr val="888888"/>
              </a:solidFill>
              <a:latin typeface="Lato"/>
              <a:ea typeface="Lato"/>
              <a:cs typeface="Lato"/>
              <a:sym typeface="Lato"/>
            </a:endParaRPr>
          </a:p>
        </p:txBody>
      </p:sp>
      <p:cxnSp>
        <p:nvCxnSpPr>
          <p:cNvPr id="1607" name="Google Shape;1607;p43"/>
          <p:cNvCxnSpPr/>
          <p:nvPr/>
        </p:nvCxnSpPr>
        <p:spPr>
          <a:xfrm>
            <a:off x="4496175" y="1253650"/>
            <a:ext cx="0" cy="1213800"/>
          </a:xfrm>
          <a:prstGeom prst="straightConnector1">
            <a:avLst/>
          </a:prstGeom>
          <a:noFill/>
          <a:ln cap="flat" cmpd="sng" w="19050">
            <a:solidFill>
              <a:schemeClr val="dk2"/>
            </a:solidFill>
            <a:prstDash val="solid"/>
            <a:round/>
            <a:headEnd len="med" w="med" type="none"/>
            <a:tailEnd len="med" w="med" type="triangle"/>
          </a:ln>
        </p:spPr>
      </p:cxnSp>
      <p:pic>
        <p:nvPicPr>
          <p:cNvPr id="1608" name="Google Shape;1608;p43"/>
          <p:cNvPicPr preferRelativeResize="0"/>
          <p:nvPr/>
        </p:nvPicPr>
        <p:blipFill>
          <a:blip r:embed="rId8">
            <a:alphaModFix/>
          </a:blip>
          <a:stretch>
            <a:fillRect/>
          </a:stretch>
        </p:blipFill>
        <p:spPr>
          <a:xfrm>
            <a:off x="2361300" y="2009187"/>
            <a:ext cx="916350" cy="916350"/>
          </a:xfrm>
          <a:prstGeom prst="rect">
            <a:avLst/>
          </a:prstGeom>
          <a:noFill/>
          <a:ln>
            <a:noFill/>
          </a:ln>
        </p:spPr>
      </p:pic>
      <p:sp>
        <p:nvSpPr>
          <p:cNvPr id="1609" name="Google Shape;1609;p43"/>
          <p:cNvSpPr txBox="1"/>
          <p:nvPr/>
        </p:nvSpPr>
        <p:spPr>
          <a:xfrm>
            <a:off x="2288225" y="2852900"/>
            <a:ext cx="11157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Laplacien II</a:t>
            </a:r>
            <a:endParaRPr sz="1200">
              <a:solidFill>
                <a:srgbClr val="888888"/>
              </a:solidFill>
              <a:latin typeface="Lato"/>
              <a:ea typeface="Lato"/>
              <a:cs typeface="Lato"/>
              <a:sym typeface="Lato"/>
            </a:endParaRPr>
          </a:p>
          <a:p>
            <a:pPr indent="0" lvl="0" marL="0" rtl="0" algn="ctr">
              <a:spcBef>
                <a:spcPts val="0"/>
              </a:spcBef>
              <a:spcAft>
                <a:spcPts val="0"/>
              </a:spcAft>
              <a:buNone/>
            </a:pPr>
            <a:r>
              <a:rPr lang="en-CA" sz="1200">
                <a:solidFill>
                  <a:srgbClr val="888888"/>
                </a:solidFill>
                <a:latin typeface="Lato"/>
                <a:ea typeface="Lato"/>
                <a:cs typeface="Lato"/>
                <a:sym typeface="Lato"/>
              </a:rPr>
              <a:t>normalisé</a:t>
            </a:r>
            <a:endParaRPr sz="1200">
              <a:solidFill>
                <a:srgbClr val="888888"/>
              </a:solidFill>
              <a:latin typeface="Lato"/>
              <a:ea typeface="Lato"/>
              <a:cs typeface="Lato"/>
              <a:sym typeface="Lato"/>
            </a:endParaRPr>
          </a:p>
        </p:txBody>
      </p:sp>
      <p:pic>
        <p:nvPicPr>
          <p:cNvPr id="1610" name="Google Shape;1610;p43"/>
          <p:cNvPicPr preferRelativeResize="0"/>
          <p:nvPr/>
        </p:nvPicPr>
        <p:blipFill>
          <a:blip r:embed="rId9">
            <a:alphaModFix/>
          </a:blip>
          <a:stretch>
            <a:fillRect/>
          </a:stretch>
        </p:blipFill>
        <p:spPr>
          <a:xfrm>
            <a:off x="1238575" y="2009175"/>
            <a:ext cx="916349" cy="916349"/>
          </a:xfrm>
          <a:prstGeom prst="rect">
            <a:avLst/>
          </a:prstGeom>
          <a:noFill/>
          <a:ln>
            <a:noFill/>
          </a:ln>
        </p:spPr>
      </p:pic>
      <p:grpSp>
        <p:nvGrpSpPr>
          <p:cNvPr id="1611" name="Google Shape;1611;p43"/>
          <p:cNvGrpSpPr/>
          <p:nvPr/>
        </p:nvGrpSpPr>
        <p:grpSpPr>
          <a:xfrm>
            <a:off x="120351" y="2036814"/>
            <a:ext cx="863265" cy="861073"/>
            <a:chOff x="1769375" y="1707725"/>
            <a:chExt cx="667800" cy="704700"/>
          </a:xfrm>
        </p:grpSpPr>
        <p:sp>
          <p:nvSpPr>
            <p:cNvPr id="1612" name="Google Shape;1612;p43"/>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613" name="Google Shape;1613;p43"/>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14" name="Google Shape;1614;p43"/>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615" name="Google Shape;1615;p43"/>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16" name="Google Shape;1616;p43"/>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5</a:t>
              </a:r>
              <a:endParaRPr sz="900"/>
            </a:p>
          </p:txBody>
        </p:sp>
        <p:sp>
          <p:nvSpPr>
            <p:cNvPr id="1617" name="Google Shape;1617;p43"/>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18" name="Google Shape;1618;p43"/>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619" name="Google Shape;1619;p43"/>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20" name="Google Shape;1620;p43"/>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sp>
        <p:nvSpPr>
          <p:cNvPr id="1621" name="Google Shape;1621;p43"/>
          <p:cNvSpPr txBox="1"/>
          <p:nvPr/>
        </p:nvSpPr>
        <p:spPr>
          <a:xfrm>
            <a:off x="1145525" y="2852900"/>
            <a:ext cx="11157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Vertical edge detection</a:t>
            </a:r>
            <a:endParaRPr sz="1200">
              <a:solidFill>
                <a:srgbClr val="888888"/>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44"/>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Filtres classiques</a:t>
            </a:r>
            <a:endParaRPr/>
          </a:p>
        </p:txBody>
      </p:sp>
      <p:grpSp>
        <p:nvGrpSpPr>
          <p:cNvPr id="1627" name="Google Shape;1627;p44"/>
          <p:cNvGrpSpPr/>
          <p:nvPr/>
        </p:nvGrpSpPr>
        <p:grpSpPr>
          <a:xfrm>
            <a:off x="108294" y="850756"/>
            <a:ext cx="863265" cy="861073"/>
            <a:chOff x="1769375" y="1707725"/>
            <a:chExt cx="667800" cy="704700"/>
          </a:xfrm>
        </p:grpSpPr>
        <p:sp>
          <p:nvSpPr>
            <p:cNvPr id="1628" name="Google Shape;1628;p44"/>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629" name="Google Shape;1629;p44"/>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630" name="Google Shape;1630;p44"/>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631" name="Google Shape;1631;p44"/>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632" name="Google Shape;1632;p44"/>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33" name="Google Shape;1633;p44"/>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634" name="Google Shape;1634;p44"/>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635" name="Google Shape;1635;p44"/>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636" name="Google Shape;1636;p44"/>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grpSp>
        <p:nvGrpSpPr>
          <p:cNvPr id="1637" name="Google Shape;1637;p44"/>
          <p:cNvGrpSpPr/>
          <p:nvPr/>
        </p:nvGrpSpPr>
        <p:grpSpPr>
          <a:xfrm>
            <a:off x="2373365" y="850745"/>
            <a:ext cx="863265" cy="861073"/>
            <a:chOff x="1769375" y="1707725"/>
            <a:chExt cx="667800" cy="704700"/>
          </a:xfrm>
        </p:grpSpPr>
        <p:sp>
          <p:nvSpPr>
            <p:cNvPr id="1638" name="Google Shape;1638;p44"/>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39" name="Google Shape;1639;p44"/>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640" name="Google Shape;1640;p44"/>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41" name="Google Shape;1641;p44"/>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642" name="Google Shape;1642;p44"/>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4</a:t>
              </a:r>
              <a:endParaRPr sz="900"/>
            </a:p>
          </p:txBody>
        </p:sp>
        <p:sp>
          <p:nvSpPr>
            <p:cNvPr id="1643" name="Google Shape;1643;p44"/>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644" name="Google Shape;1644;p44"/>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45" name="Google Shape;1645;p44"/>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2</a:t>
              </a:r>
              <a:endParaRPr sz="900"/>
            </a:p>
          </p:txBody>
        </p:sp>
        <p:sp>
          <p:nvSpPr>
            <p:cNvPr id="1646" name="Google Shape;1646;p44"/>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647" name="Google Shape;1647;p44"/>
          <p:cNvGrpSpPr/>
          <p:nvPr/>
        </p:nvGrpSpPr>
        <p:grpSpPr>
          <a:xfrm>
            <a:off x="120351" y="2036814"/>
            <a:ext cx="863265" cy="861073"/>
            <a:chOff x="1769375" y="1707725"/>
            <a:chExt cx="667800" cy="704700"/>
          </a:xfrm>
        </p:grpSpPr>
        <p:sp>
          <p:nvSpPr>
            <p:cNvPr id="1648" name="Google Shape;1648;p44"/>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49" name="Google Shape;1649;p44"/>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650" name="Google Shape;1650;p44"/>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51" name="Google Shape;1651;p44"/>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652" name="Google Shape;1652;p44"/>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653" name="Google Shape;1653;p44"/>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654" name="Google Shape;1654;p44"/>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55" name="Google Shape;1655;p44"/>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656" name="Google Shape;1656;p44"/>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657" name="Google Shape;1657;p44"/>
          <p:cNvGrpSpPr/>
          <p:nvPr/>
        </p:nvGrpSpPr>
        <p:grpSpPr>
          <a:xfrm>
            <a:off x="1375441" y="2323838"/>
            <a:ext cx="575510" cy="287024"/>
            <a:chOff x="1769375" y="1942625"/>
            <a:chExt cx="445200" cy="234900"/>
          </a:xfrm>
        </p:grpSpPr>
        <p:sp>
          <p:nvSpPr>
            <p:cNvPr id="1658" name="Google Shape;1658;p44"/>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59" name="Google Shape;1659;p44"/>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660" name="Google Shape;1660;p44"/>
          <p:cNvGrpSpPr/>
          <p:nvPr/>
        </p:nvGrpSpPr>
        <p:grpSpPr>
          <a:xfrm>
            <a:off x="2361293" y="2036819"/>
            <a:ext cx="863265" cy="861073"/>
            <a:chOff x="1769375" y="1707725"/>
            <a:chExt cx="667800" cy="704700"/>
          </a:xfrm>
        </p:grpSpPr>
        <p:sp>
          <p:nvSpPr>
            <p:cNvPr id="1661" name="Google Shape;1661;p44"/>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62" name="Google Shape;1662;p44"/>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63" name="Google Shape;1663;p44"/>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64" name="Google Shape;1664;p44"/>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65" name="Google Shape;1665;p44"/>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8</a:t>
              </a:r>
              <a:endParaRPr sz="900"/>
            </a:p>
          </p:txBody>
        </p:sp>
        <p:sp>
          <p:nvSpPr>
            <p:cNvPr id="1666" name="Google Shape;1666;p44"/>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67" name="Google Shape;1667;p44"/>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68" name="Google Shape;1668;p44"/>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69" name="Google Shape;1669;p44"/>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grpSp>
      <p:grpSp>
        <p:nvGrpSpPr>
          <p:cNvPr id="1670" name="Google Shape;1670;p44"/>
          <p:cNvGrpSpPr/>
          <p:nvPr/>
        </p:nvGrpSpPr>
        <p:grpSpPr>
          <a:xfrm>
            <a:off x="3505890" y="850745"/>
            <a:ext cx="863265" cy="861073"/>
            <a:chOff x="1769375" y="1707725"/>
            <a:chExt cx="667800" cy="704700"/>
          </a:xfrm>
        </p:grpSpPr>
        <p:sp>
          <p:nvSpPr>
            <p:cNvPr id="1671" name="Google Shape;1671;p44"/>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672" name="Google Shape;1672;p44"/>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73" name="Google Shape;1673;p44"/>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674" name="Google Shape;1674;p44"/>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75" name="Google Shape;1675;p44"/>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4</a:t>
              </a:r>
              <a:endParaRPr sz="900"/>
            </a:p>
          </p:txBody>
        </p:sp>
        <p:sp>
          <p:nvSpPr>
            <p:cNvPr id="1676" name="Google Shape;1676;p44"/>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77" name="Google Shape;1677;p44"/>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678" name="Google Shape;1678;p44"/>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679" name="Google Shape;1679;p44"/>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grpSp>
        <p:nvGrpSpPr>
          <p:cNvPr id="1680" name="Google Shape;1680;p44"/>
          <p:cNvGrpSpPr/>
          <p:nvPr/>
        </p:nvGrpSpPr>
        <p:grpSpPr>
          <a:xfrm>
            <a:off x="1240826" y="850745"/>
            <a:ext cx="863265" cy="861073"/>
            <a:chOff x="1769375" y="1707725"/>
            <a:chExt cx="667800" cy="704700"/>
          </a:xfrm>
        </p:grpSpPr>
        <p:sp>
          <p:nvSpPr>
            <p:cNvPr id="1681" name="Google Shape;1681;p44"/>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682" name="Google Shape;1682;p44"/>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683" name="Google Shape;1683;p44"/>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684" name="Google Shape;1684;p44"/>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685" name="Google Shape;1685;p44"/>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686" name="Google Shape;1686;p44"/>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687" name="Google Shape;1687;p44"/>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688" name="Google Shape;1688;p44"/>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689" name="Google Shape;1689;p44"/>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p>
          </p:txBody>
        </p:sp>
      </p:grpSp>
      <p:sp>
        <p:nvSpPr>
          <p:cNvPr id="1690" name="Google Shape;1690;p44"/>
          <p:cNvSpPr txBox="1"/>
          <p:nvPr/>
        </p:nvSpPr>
        <p:spPr>
          <a:xfrm>
            <a:off x="1205025"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691" name="Google Shape;1691;p44"/>
          <p:cNvSpPr txBox="1"/>
          <p:nvPr/>
        </p:nvSpPr>
        <p:spPr>
          <a:xfrm>
            <a:off x="1496363"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692" name="Google Shape;1692;p44"/>
          <p:cNvSpPr txBox="1"/>
          <p:nvPr/>
        </p:nvSpPr>
        <p:spPr>
          <a:xfrm>
            <a:off x="1789200" y="850750"/>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693" name="Google Shape;1693;p44"/>
          <p:cNvSpPr txBox="1"/>
          <p:nvPr/>
        </p:nvSpPr>
        <p:spPr>
          <a:xfrm>
            <a:off x="1205025"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694" name="Google Shape;1694;p44"/>
          <p:cNvSpPr txBox="1"/>
          <p:nvPr/>
        </p:nvSpPr>
        <p:spPr>
          <a:xfrm>
            <a:off x="1496363"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695" name="Google Shape;1695;p44"/>
          <p:cNvSpPr txBox="1"/>
          <p:nvPr/>
        </p:nvSpPr>
        <p:spPr>
          <a:xfrm>
            <a:off x="1789200" y="11459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696" name="Google Shape;1696;p44"/>
          <p:cNvSpPr txBox="1"/>
          <p:nvPr/>
        </p:nvSpPr>
        <p:spPr>
          <a:xfrm>
            <a:off x="1205025"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697" name="Google Shape;1697;p44"/>
          <p:cNvSpPr txBox="1"/>
          <p:nvPr/>
        </p:nvSpPr>
        <p:spPr>
          <a:xfrm>
            <a:off x="1496363"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sp>
        <p:nvSpPr>
          <p:cNvPr id="1698" name="Google Shape;1698;p44"/>
          <p:cNvSpPr txBox="1"/>
          <p:nvPr/>
        </p:nvSpPr>
        <p:spPr>
          <a:xfrm>
            <a:off x="1789200" y="1443788"/>
            <a:ext cx="352200" cy="27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900">
                <a:solidFill>
                  <a:schemeClr val="dk1"/>
                </a:solidFill>
              </a:rPr>
              <a:t>1/9</a:t>
            </a:r>
            <a:endParaRPr/>
          </a:p>
        </p:txBody>
      </p:sp>
      <p:pic>
        <p:nvPicPr>
          <p:cNvPr id="1699" name="Google Shape;1699;p44"/>
          <p:cNvPicPr preferRelativeResize="0"/>
          <p:nvPr/>
        </p:nvPicPr>
        <p:blipFill>
          <a:blip r:embed="rId3">
            <a:alphaModFix/>
          </a:blip>
          <a:stretch>
            <a:fillRect/>
          </a:stretch>
        </p:blipFill>
        <p:spPr>
          <a:xfrm>
            <a:off x="81762" y="795476"/>
            <a:ext cx="916325" cy="916348"/>
          </a:xfrm>
          <a:prstGeom prst="rect">
            <a:avLst/>
          </a:prstGeom>
          <a:noFill/>
          <a:ln>
            <a:noFill/>
          </a:ln>
        </p:spPr>
      </p:pic>
      <p:sp>
        <p:nvSpPr>
          <p:cNvPr id="1700" name="Google Shape;1700;p44"/>
          <p:cNvSpPr txBox="1"/>
          <p:nvPr/>
        </p:nvSpPr>
        <p:spPr>
          <a:xfrm>
            <a:off x="93888" y="1668500"/>
            <a:ext cx="9162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Identité</a:t>
            </a:r>
            <a:endParaRPr sz="1200">
              <a:solidFill>
                <a:srgbClr val="888888"/>
              </a:solidFill>
              <a:latin typeface="Lato"/>
              <a:ea typeface="Lato"/>
              <a:cs typeface="Lato"/>
              <a:sym typeface="Lato"/>
            </a:endParaRPr>
          </a:p>
        </p:txBody>
      </p:sp>
      <p:pic>
        <p:nvPicPr>
          <p:cNvPr id="1701" name="Google Shape;1701;p44"/>
          <p:cNvPicPr preferRelativeResize="0"/>
          <p:nvPr/>
        </p:nvPicPr>
        <p:blipFill>
          <a:blip r:embed="rId4">
            <a:alphaModFix/>
          </a:blip>
          <a:stretch>
            <a:fillRect/>
          </a:stretch>
        </p:blipFill>
        <p:spPr>
          <a:xfrm>
            <a:off x="1205025" y="795475"/>
            <a:ext cx="916350" cy="916350"/>
          </a:xfrm>
          <a:prstGeom prst="rect">
            <a:avLst/>
          </a:prstGeom>
          <a:noFill/>
          <a:ln>
            <a:noFill/>
          </a:ln>
        </p:spPr>
      </p:pic>
      <p:sp>
        <p:nvSpPr>
          <p:cNvPr id="1702" name="Google Shape;1702;p44"/>
          <p:cNvSpPr txBox="1"/>
          <p:nvPr/>
        </p:nvSpPr>
        <p:spPr>
          <a:xfrm>
            <a:off x="1161775" y="1668500"/>
            <a:ext cx="10173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Flou moyen</a:t>
            </a:r>
            <a:endParaRPr sz="1200">
              <a:solidFill>
                <a:srgbClr val="888888"/>
              </a:solidFill>
              <a:latin typeface="Lato"/>
              <a:ea typeface="Lato"/>
              <a:cs typeface="Lato"/>
              <a:sym typeface="Lato"/>
            </a:endParaRPr>
          </a:p>
        </p:txBody>
      </p:sp>
      <p:pic>
        <p:nvPicPr>
          <p:cNvPr id="1703" name="Google Shape;1703;p44"/>
          <p:cNvPicPr preferRelativeResize="0"/>
          <p:nvPr/>
        </p:nvPicPr>
        <p:blipFill>
          <a:blip r:embed="rId5">
            <a:alphaModFix/>
          </a:blip>
          <a:stretch>
            <a:fillRect/>
          </a:stretch>
        </p:blipFill>
        <p:spPr>
          <a:xfrm>
            <a:off x="2346825" y="795475"/>
            <a:ext cx="916350" cy="916350"/>
          </a:xfrm>
          <a:prstGeom prst="rect">
            <a:avLst/>
          </a:prstGeom>
          <a:noFill/>
          <a:ln>
            <a:noFill/>
          </a:ln>
        </p:spPr>
      </p:pic>
      <p:sp>
        <p:nvSpPr>
          <p:cNvPr id="1704" name="Google Shape;1704;p44"/>
          <p:cNvSpPr txBox="1"/>
          <p:nvPr/>
        </p:nvSpPr>
        <p:spPr>
          <a:xfrm>
            <a:off x="2288225" y="1668500"/>
            <a:ext cx="11157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Flou gaussien</a:t>
            </a:r>
            <a:endParaRPr sz="1200">
              <a:solidFill>
                <a:srgbClr val="888888"/>
              </a:solidFill>
              <a:latin typeface="Lato"/>
              <a:ea typeface="Lato"/>
              <a:cs typeface="Lato"/>
              <a:sym typeface="Lato"/>
            </a:endParaRPr>
          </a:p>
        </p:txBody>
      </p:sp>
      <p:pic>
        <p:nvPicPr>
          <p:cNvPr id="1705" name="Google Shape;1705;p44"/>
          <p:cNvPicPr preferRelativeResize="0"/>
          <p:nvPr/>
        </p:nvPicPr>
        <p:blipFill>
          <a:blip r:embed="rId6">
            <a:alphaModFix/>
          </a:blip>
          <a:stretch>
            <a:fillRect/>
          </a:stretch>
        </p:blipFill>
        <p:spPr>
          <a:xfrm>
            <a:off x="3468600" y="795475"/>
            <a:ext cx="916350" cy="916350"/>
          </a:xfrm>
          <a:prstGeom prst="rect">
            <a:avLst/>
          </a:prstGeom>
          <a:noFill/>
          <a:ln>
            <a:noFill/>
          </a:ln>
        </p:spPr>
      </p:pic>
      <p:sp>
        <p:nvSpPr>
          <p:cNvPr id="1706" name="Google Shape;1706;p44"/>
          <p:cNvSpPr txBox="1"/>
          <p:nvPr/>
        </p:nvSpPr>
        <p:spPr>
          <a:xfrm>
            <a:off x="3430925" y="1668500"/>
            <a:ext cx="11157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Laplacien</a:t>
            </a:r>
            <a:endParaRPr sz="1200">
              <a:solidFill>
                <a:srgbClr val="888888"/>
              </a:solidFill>
              <a:latin typeface="Lato"/>
              <a:ea typeface="Lato"/>
              <a:cs typeface="Lato"/>
              <a:sym typeface="Lato"/>
            </a:endParaRPr>
          </a:p>
        </p:txBody>
      </p:sp>
      <p:pic>
        <p:nvPicPr>
          <p:cNvPr id="1707" name="Google Shape;1707;p44"/>
          <p:cNvPicPr preferRelativeResize="0"/>
          <p:nvPr/>
        </p:nvPicPr>
        <p:blipFill>
          <a:blip r:embed="rId7">
            <a:alphaModFix/>
          </a:blip>
          <a:stretch>
            <a:fillRect/>
          </a:stretch>
        </p:blipFill>
        <p:spPr>
          <a:xfrm>
            <a:off x="3468600" y="2009175"/>
            <a:ext cx="916350" cy="916350"/>
          </a:xfrm>
          <a:prstGeom prst="rect">
            <a:avLst/>
          </a:prstGeom>
          <a:noFill/>
          <a:ln>
            <a:noFill/>
          </a:ln>
        </p:spPr>
      </p:pic>
      <p:sp>
        <p:nvSpPr>
          <p:cNvPr id="1708" name="Google Shape;1708;p44"/>
          <p:cNvSpPr txBox="1"/>
          <p:nvPr/>
        </p:nvSpPr>
        <p:spPr>
          <a:xfrm>
            <a:off x="3430925" y="2852900"/>
            <a:ext cx="11157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Laplacien</a:t>
            </a:r>
            <a:endParaRPr sz="1200">
              <a:solidFill>
                <a:srgbClr val="888888"/>
              </a:solidFill>
              <a:latin typeface="Lato"/>
              <a:ea typeface="Lato"/>
              <a:cs typeface="Lato"/>
              <a:sym typeface="Lato"/>
            </a:endParaRPr>
          </a:p>
          <a:p>
            <a:pPr indent="0" lvl="0" marL="0" rtl="0" algn="ctr">
              <a:spcBef>
                <a:spcPts val="0"/>
              </a:spcBef>
              <a:spcAft>
                <a:spcPts val="0"/>
              </a:spcAft>
              <a:buNone/>
            </a:pPr>
            <a:r>
              <a:rPr lang="en-CA" sz="1200">
                <a:solidFill>
                  <a:srgbClr val="888888"/>
                </a:solidFill>
                <a:latin typeface="Lato"/>
                <a:ea typeface="Lato"/>
                <a:cs typeface="Lato"/>
                <a:sym typeface="Lato"/>
              </a:rPr>
              <a:t>normalisé</a:t>
            </a:r>
            <a:endParaRPr sz="1200">
              <a:solidFill>
                <a:srgbClr val="888888"/>
              </a:solidFill>
              <a:latin typeface="Lato"/>
              <a:ea typeface="Lato"/>
              <a:cs typeface="Lato"/>
              <a:sym typeface="Lato"/>
            </a:endParaRPr>
          </a:p>
        </p:txBody>
      </p:sp>
      <p:cxnSp>
        <p:nvCxnSpPr>
          <p:cNvPr id="1709" name="Google Shape;1709;p44"/>
          <p:cNvCxnSpPr/>
          <p:nvPr/>
        </p:nvCxnSpPr>
        <p:spPr>
          <a:xfrm>
            <a:off x="4496175" y="1253650"/>
            <a:ext cx="0" cy="1213800"/>
          </a:xfrm>
          <a:prstGeom prst="straightConnector1">
            <a:avLst/>
          </a:prstGeom>
          <a:noFill/>
          <a:ln cap="flat" cmpd="sng" w="19050">
            <a:solidFill>
              <a:schemeClr val="dk2"/>
            </a:solidFill>
            <a:prstDash val="solid"/>
            <a:round/>
            <a:headEnd len="med" w="med" type="none"/>
            <a:tailEnd len="med" w="med" type="triangle"/>
          </a:ln>
        </p:spPr>
      </p:cxnSp>
      <p:pic>
        <p:nvPicPr>
          <p:cNvPr id="1710" name="Google Shape;1710;p44"/>
          <p:cNvPicPr preferRelativeResize="0"/>
          <p:nvPr/>
        </p:nvPicPr>
        <p:blipFill>
          <a:blip r:embed="rId8">
            <a:alphaModFix/>
          </a:blip>
          <a:stretch>
            <a:fillRect/>
          </a:stretch>
        </p:blipFill>
        <p:spPr>
          <a:xfrm>
            <a:off x="2361300" y="2009187"/>
            <a:ext cx="916350" cy="916350"/>
          </a:xfrm>
          <a:prstGeom prst="rect">
            <a:avLst/>
          </a:prstGeom>
          <a:noFill/>
          <a:ln>
            <a:noFill/>
          </a:ln>
        </p:spPr>
      </p:pic>
      <p:sp>
        <p:nvSpPr>
          <p:cNvPr id="1711" name="Google Shape;1711;p44"/>
          <p:cNvSpPr txBox="1"/>
          <p:nvPr/>
        </p:nvSpPr>
        <p:spPr>
          <a:xfrm>
            <a:off x="2288225" y="2852900"/>
            <a:ext cx="11157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Laplacien II</a:t>
            </a:r>
            <a:endParaRPr sz="1200">
              <a:solidFill>
                <a:srgbClr val="888888"/>
              </a:solidFill>
              <a:latin typeface="Lato"/>
              <a:ea typeface="Lato"/>
              <a:cs typeface="Lato"/>
              <a:sym typeface="Lato"/>
            </a:endParaRPr>
          </a:p>
          <a:p>
            <a:pPr indent="0" lvl="0" marL="0" rtl="0" algn="ctr">
              <a:spcBef>
                <a:spcPts val="0"/>
              </a:spcBef>
              <a:spcAft>
                <a:spcPts val="0"/>
              </a:spcAft>
              <a:buNone/>
            </a:pPr>
            <a:r>
              <a:rPr lang="en-CA" sz="1200">
                <a:solidFill>
                  <a:srgbClr val="888888"/>
                </a:solidFill>
                <a:latin typeface="Lato"/>
                <a:ea typeface="Lato"/>
                <a:cs typeface="Lato"/>
                <a:sym typeface="Lato"/>
              </a:rPr>
              <a:t>normalisé</a:t>
            </a:r>
            <a:endParaRPr sz="1200">
              <a:solidFill>
                <a:srgbClr val="888888"/>
              </a:solidFill>
              <a:latin typeface="Lato"/>
              <a:ea typeface="Lato"/>
              <a:cs typeface="Lato"/>
              <a:sym typeface="Lato"/>
            </a:endParaRPr>
          </a:p>
        </p:txBody>
      </p:sp>
      <p:pic>
        <p:nvPicPr>
          <p:cNvPr id="1712" name="Google Shape;1712;p44"/>
          <p:cNvPicPr preferRelativeResize="0"/>
          <p:nvPr/>
        </p:nvPicPr>
        <p:blipFill>
          <a:blip r:embed="rId9">
            <a:alphaModFix/>
          </a:blip>
          <a:stretch>
            <a:fillRect/>
          </a:stretch>
        </p:blipFill>
        <p:spPr>
          <a:xfrm>
            <a:off x="1238575" y="2009175"/>
            <a:ext cx="916349" cy="916349"/>
          </a:xfrm>
          <a:prstGeom prst="rect">
            <a:avLst/>
          </a:prstGeom>
          <a:noFill/>
          <a:ln>
            <a:noFill/>
          </a:ln>
        </p:spPr>
      </p:pic>
      <p:grpSp>
        <p:nvGrpSpPr>
          <p:cNvPr id="1713" name="Google Shape;1713;p44"/>
          <p:cNvGrpSpPr/>
          <p:nvPr/>
        </p:nvGrpSpPr>
        <p:grpSpPr>
          <a:xfrm>
            <a:off x="120351" y="2036814"/>
            <a:ext cx="863265" cy="861073"/>
            <a:chOff x="1769375" y="1707725"/>
            <a:chExt cx="667800" cy="704700"/>
          </a:xfrm>
        </p:grpSpPr>
        <p:sp>
          <p:nvSpPr>
            <p:cNvPr id="1714" name="Google Shape;1714;p44"/>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715" name="Google Shape;1715;p44"/>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716" name="Google Shape;1716;p44"/>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717" name="Google Shape;1717;p44"/>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718" name="Google Shape;1718;p44"/>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5</a:t>
              </a:r>
              <a:endParaRPr sz="900"/>
            </a:p>
          </p:txBody>
        </p:sp>
        <p:sp>
          <p:nvSpPr>
            <p:cNvPr id="1719" name="Google Shape;1719;p44"/>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720" name="Google Shape;1720;p44"/>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721" name="Google Shape;1721;p44"/>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722" name="Google Shape;1722;p44"/>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sp>
        <p:nvSpPr>
          <p:cNvPr id="1723" name="Google Shape;1723;p44"/>
          <p:cNvSpPr txBox="1"/>
          <p:nvPr/>
        </p:nvSpPr>
        <p:spPr>
          <a:xfrm>
            <a:off x="1145525" y="2852900"/>
            <a:ext cx="11157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Vertical edge detection</a:t>
            </a:r>
            <a:endParaRPr sz="1200">
              <a:solidFill>
                <a:srgbClr val="888888"/>
              </a:solidFill>
              <a:latin typeface="Lato"/>
              <a:ea typeface="Lato"/>
              <a:cs typeface="Lato"/>
              <a:sym typeface="Lato"/>
            </a:endParaRPr>
          </a:p>
        </p:txBody>
      </p:sp>
      <p:pic>
        <p:nvPicPr>
          <p:cNvPr id="1724" name="Google Shape;1724;p44"/>
          <p:cNvPicPr preferRelativeResize="0"/>
          <p:nvPr/>
        </p:nvPicPr>
        <p:blipFill>
          <a:blip r:embed="rId10">
            <a:alphaModFix/>
          </a:blip>
          <a:stretch>
            <a:fillRect/>
          </a:stretch>
        </p:blipFill>
        <p:spPr>
          <a:xfrm>
            <a:off x="81825" y="2009250"/>
            <a:ext cx="916200" cy="916200"/>
          </a:xfrm>
          <a:prstGeom prst="rect">
            <a:avLst/>
          </a:prstGeom>
          <a:noFill/>
          <a:ln>
            <a:noFill/>
          </a:ln>
        </p:spPr>
      </p:pic>
      <p:sp>
        <p:nvSpPr>
          <p:cNvPr id="1725" name="Google Shape;1725;p44"/>
          <p:cNvSpPr txBox="1"/>
          <p:nvPr/>
        </p:nvSpPr>
        <p:spPr>
          <a:xfrm>
            <a:off x="2825" y="2852900"/>
            <a:ext cx="11157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Sharpen</a:t>
            </a:r>
            <a:endParaRPr sz="1200">
              <a:solidFill>
                <a:srgbClr val="888888"/>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45"/>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Cumul de filtres</a:t>
            </a:r>
            <a:endParaRPr/>
          </a:p>
        </p:txBody>
      </p:sp>
      <p:pic>
        <p:nvPicPr>
          <p:cNvPr id="1731" name="Google Shape;1731;p45"/>
          <p:cNvPicPr preferRelativeResize="0"/>
          <p:nvPr/>
        </p:nvPicPr>
        <p:blipFill>
          <a:blip r:embed="rId3">
            <a:alphaModFix/>
          </a:blip>
          <a:stretch>
            <a:fillRect/>
          </a:stretch>
        </p:blipFill>
        <p:spPr>
          <a:xfrm>
            <a:off x="421700" y="1269100"/>
            <a:ext cx="916200" cy="916200"/>
          </a:xfrm>
          <a:prstGeom prst="rect">
            <a:avLst/>
          </a:prstGeom>
          <a:noFill/>
          <a:ln>
            <a:noFill/>
          </a:ln>
        </p:spPr>
      </p:pic>
      <p:pic>
        <p:nvPicPr>
          <p:cNvPr id="1732" name="Google Shape;1732;p45"/>
          <p:cNvPicPr preferRelativeResize="0"/>
          <p:nvPr/>
        </p:nvPicPr>
        <p:blipFill>
          <a:blip r:embed="rId4">
            <a:alphaModFix/>
          </a:blip>
          <a:stretch>
            <a:fillRect/>
          </a:stretch>
        </p:blipFill>
        <p:spPr>
          <a:xfrm>
            <a:off x="1966537" y="1269026"/>
            <a:ext cx="916325" cy="916348"/>
          </a:xfrm>
          <a:prstGeom prst="rect">
            <a:avLst/>
          </a:prstGeom>
          <a:noFill/>
          <a:ln>
            <a:noFill/>
          </a:ln>
        </p:spPr>
      </p:pic>
      <p:pic>
        <p:nvPicPr>
          <p:cNvPr id="1733" name="Google Shape;1733;p45"/>
          <p:cNvPicPr preferRelativeResize="0"/>
          <p:nvPr/>
        </p:nvPicPr>
        <p:blipFill>
          <a:blip r:embed="rId5">
            <a:alphaModFix/>
          </a:blip>
          <a:stretch>
            <a:fillRect/>
          </a:stretch>
        </p:blipFill>
        <p:spPr>
          <a:xfrm>
            <a:off x="3462425" y="1269025"/>
            <a:ext cx="916350" cy="916350"/>
          </a:xfrm>
          <a:prstGeom prst="rect">
            <a:avLst/>
          </a:prstGeom>
          <a:noFill/>
          <a:ln>
            <a:noFill/>
          </a:ln>
        </p:spPr>
      </p:pic>
      <p:sp>
        <p:nvSpPr>
          <p:cNvPr id="1734" name="Google Shape;1734;p45"/>
          <p:cNvSpPr/>
          <p:nvPr/>
        </p:nvSpPr>
        <p:spPr>
          <a:xfrm>
            <a:off x="1496663" y="1606750"/>
            <a:ext cx="311100" cy="2409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5"/>
          <p:cNvSpPr/>
          <p:nvPr/>
        </p:nvSpPr>
        <p:spPr>
          <a:xfrm>
            <a:off x="3017100" y="1585150"/>
            <a:ext cx="311100" cy="2841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6" name="Google Shape;1736;p45"/>
          <p:cNvGrpSpPr/>
          <p:nvPr/>
        </p:nvGrpSpPr>
        <p:grpSpPr>
          <a:xfrm>
            <a:off x="448163" y="2376689"/>
            <a:ext cx="863265" cy="861073"/>
            <a:chOff x="1769375" y="1707725"/>
            <a:chExt cx="667800" cy="704700"/>
          </a:xfrm>
        </p:grpSpPr>
        <p:sp>
          <p:nvSpPr>
            <p:cNvPr id="1737" name="Google Shape;1737;p45"/>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738" name="Google Shape;1738;p45"/>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739" name="Google Shape;1739;p45"/>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740" name="Google Shape;1740;p45"/>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741" name="Google Shape;1741;p45"/>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5</a:t>
              </a:r>
              <a:endParaRPr sz="900"/>
            </a:p>
          </p:txBody>
        </p:sp>
        <p:sp>
          <p:nvSpPr>
            <p:cNvPr id="1742" name="Google Shape;1742;p45"/>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743" name="Google Shape;1743;p45"/>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744" name="Google Shape;1744;p45"/>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745" name="Google Shape;1745;p45"/>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grpSp>
        <p:nvGrpSpPr>
          <p:cNvPr id="1746" name="Google Shape;1746;p45"/>
          <p:cNvGrpSpPr/>
          <p:nvPr/>
        </p:nvGrpSpPr>
        <p:grpSpPr>
          <a:xfrm>
            <a:off x="1993069" y="2376693"/>
            <a:ext cx="863265" cy="861073"/>
            <a:chOff x="1769375" y="1707725"/>
            <a:chExt cx="667800" cy="704700"/>
          </a:xfrm>
        </p:grpSpPr>
        <p:sp>
          <p:nvSpPr>
            <p:cNvPr id="1747" name="Google Shape;1747;p45"/>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748" name="Google Shape;1748;p45"/>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749" name="Google Shape;1749;p45"/>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750" name="Google Shape;1750;p45"/>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751" name="Google Shape;1751;p45"/>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752" name="Google Shape;1752;p45"/>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753" name="Google Shape;1753;p45"/>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754" name="Google Shape;1754;p45"/>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755" name="Google Shape;1755;p45"/>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grpSp>
        <p:nvGrpSpPr>
          <p:cNvPr id="1756" name="Google Shape;1756;p45"/>
          <p:cNvGrpSpPr/>
          <p:nvPr/>
        </p:nvGrpSpPr>
        <p:grpSpPr>
          <a:xfrm>
            <a:off x="3488965" y="2376695"/>
            <a:ext cx="863265" cy="861073"/>
            <a:chOff x="1769375" y="1707725"/>
            <a:chExt cx="667800" cy="704700"/>
          </a:xfrm>
        </p:grpSpPr>
        <p:sp>
          <p:nvSpPr>
            <p:cNvPr id="1757" name="Google Shape;1757;p45"/>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758" name="Google Shape;1758;p45"/>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759" name="Google Shape;1759;p45"/>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760" name="Google Shape;1760;p45"/>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761" name="Google Shape;1761;p45"/>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4</a:t>
              </a:r>
              <a:endParaRPr sz="900"/>
            </a:p>
          </p:txBody>
        </p:sp>
        <p:sp>
          <p:nvSpPr>
            <p:cNvPr id="1762" name="Google Shape;1762;p45"/>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763" name="Google Shape;1763;p45"/>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sp>
          <p:nvSpPr>
            <p:cNvPr id="1764" name="Google Shape;1764;p45"/>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-1</a:t>
              </a:r>
              <a:endParaRPr sz="900"/>
            </a:p>
          </p:txBody>
        </p:sp>
        <p:sp>
          <p:nvSpPr>
            <p:cNvPr id="1765" name="Google Shape;1765;p45"/>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sz="900"/>
                <a:t>0</a:t>
              </a:r>
              <a:endParaRPr sz="900"/>
            </a:p>
          </p:txBody>
        </p:sp>
      </p:grpSp>
      <p:sp>
        <p:nvSpPr>
          <p:cNvPr id="1766" name="Google Shape;1766;p45"/>
          <p:cNvSpPr txBox="1"/>
          <p:nvPr/>
        </p:nvSpPr>
        <p:spPr>
          <a:xfrm>
            <a:off x="229893" y="734100"/>
            <a:ext cx="40959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On peut créer des filtres en combinant d’autres filtres: </a:t>
            </a:r>
            <a:endParaRPr sz="1200">
              <a:solidFill>
                <a:srgbClr val="888888"/>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46"/>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Plus</a:t>
            </a:r>
            <a:r>
              <a:rPr lang="en-CA"/>
              <a:t> de filtres</a:t>
            </a:r>
            <a:endParaRPr/>
          </a:p>
        </p:txBody>
      </p:sp>
      <p:sp>
        <p:nvSpPr>
          <p:cNvPr id="1772" name="Google Shape;1772;p46"/>
          <p:cNvSpPr txBox="1"/>
          <p:nvPr/>
        </p:nvSpPr>
        <p:spPr>
          <a:xfrm>
            <a:off x="250793" y="1143250"/>
            <a:ext cx="40959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Si le sujet vous intéresse, allez jeter par exemple jeter un oeil à la doc de GIMP: </a:t>
            </a:r>
            <a:endParaRPr sz="1200">
              <a:solidFill>
                <a:srgbClr val="888888"/>
              </a:solidFill>
              <a:latin typeface="Lato"/>
              <a:ea typeface="Lato"/>
              <a:cs typeface="Lato"/>
              <a:sym typeface="Lato"/>
            </a:endParaRPr>
          </a:p>
          <a:p>
            <a:pPr indent="0" lvl="0" marL="0" rtl="0" algn="ctr">
              <a:spcBef>
                <a:spcPts val="0"/>
              </a:spcBef>
              <a:spcAft>
                <a:spcPts val="0"/>
              </a:spcAft>
              <a:buNone/>
            </a:pPr>
            <a:r>
              <a:t/>
            </a:r>
            <a:endParaRPr sz="1200">
              <a:solidFill>
                <a:srgbClr val="888888"/>
              </a:solidFill>
              <a:latin typeface="Lato"/>
              <a:ea typeface="Lato"/>
              <a:cs typeface="Lato"/>
              <a:sym typeface="Lato"/>
            </a:endParaRPr>
          </a:p>
          <a:p>
            <a:pPr indent="0" lvl="0" marL="0" rtl="0" algn="ctr">
              <a:spcBef>
                <a:spcPts val="0"/>
              </a:spcBef>
              <a:spcAft>
                <a:spcPts val="0"/>
              </a:spcAft>
              <a:buNone/>
            </a:pPr>
            <a:r>
              <a:rPr lang="en-CA" sz="1200">
                <a:solidFill>
                  <a:srgbClr val="888888"/>
                </a:solidFill>
                <a:latin typeface="Lato"/>
                <a:ea typeface="Lato"/>
                <a:cs typeface="Lato"/>
                <a:sym typeface="Lato"/>
              </a:rPr>
              <a:t>https://docs.gimp.org/en/plug-in-convmatrix.html</a:t>
            </a:r>
            <a:endParaRPr sz="1200">
              <a:solidFill>
                <a:srgbClr val="888888"/>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47"/>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Normalisation</a:t>
            </a:r>
            <a:endParaRPr/>
          </a:p>
        </p:txBody>
      </p:sp>
      <p:sp>
        <p:nvSpPr>
          <p:cNvPr id="1778" name="Google Shape;1778;p47"/>
          <p:cNvSpPr txBox="1"/>
          <p:nvPr/>
        </p:nvSpPr>
        <p:spPr>
          <a:xfrm>
            <a:off x="229893" y="734100"/>
            <a:ext cx="40959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200">
                <a:solidFill>
                  <a:srgbClr val="888888"/>
                </a:solidFill>
                <a:latin typeface="Lato"/>
                <a:ea typeface="Lato"/>
                <a:cs typeface="Lato"/>
                <a:sym typeface="Lato"/>
              </a:rPr>
              <a:t>Une fois le filtre appliqué, on peut se retrouver avec des pixels négatifs, ou supérieurs à 255.  Il faut donc normaliser la nouvelle matrice pour que les pixels se trouvent entre 0 et 255. En pratique, on applique à chaque pixel l’opération:</a:t>
            </a:r>
            <a:endParaRPr sz="1200">
              <a:solidFill>
                <a:srgbClr val="888888"/>
              </a:solidFill>
              <a:latin typeface="Lato"/>
              <a:ea typeface="Lato"/>
              <a:cs typeface="Lato"/>
              <a:sym typeface="Lato"/>
            </a:endParaRPr>
          </a:p>
          <a:p>
            <a:pPr indent="0" lvl="0" marL="0" rtl="0" algn="l">
              <a:spcBef>
                <a:spcPts val="0"/>
              </a:spcBef>
              <a:spcAft>
                <a:spcPts val="0"/>
              </a:spcAft>
              <a:buNone/>
            </a:pPr>
            <a:r>
              <a:t/>
            </a:r>
            <a:endParaRPr sz="1200">
              <a:solidFill>
                <a:srgbClr val="888888"/>
              </a:solidFill>
              <a:latin typeface="Lato"/>
              <a:ea typeface="Lato"/>
              <a:cs typeface="Lato"/>
              <a:sym typeface="Lato"/>
            </a:endParaRPr>
          </a:p>
          <a:p>
            <a:pPr indent="0" lvl="0" marL="0" rtl="0" algn="l">
              <a:spcBef>
                <a:spcPts val="0"/>
              </a:spcBef>
              <a:spcAft>
                <a:spcPts val="0"/>
              </a:spcAft>
              <a:buNone/>
            </a:pPr>
            <a:r>
              <a:t/>
            </a:r>
            <a:endParaRPr sz="1200">
              <a:solidFill>
                <a:srgbClr val="888888"/>
              </a:solidFill>
              <a:latin typeface="Lato"/>
              <a:ea typeface="Lato"/>
              <a:cs typeface="Lato"/>
              <a:sym typeface="Lato"/>
            </a:endParaRPr>
          </a:p>
          <a:p>
            <a:pPr indent="0" lvl="0" marL="0" rtl="0" algn="l">
              <a:spcBef>
                <a:spcPts val="0"/>
              </a:spcBef>
              <a:spcAft>
                <a:spcPts val="0"/>
              </a:spcAft>
              <a:buNone/>
            </a:pPr>
            <a:r>
              <a:t/>
            </a:r>
            <a:endParaRPr sz="1200">
              <a:solidFill>
                <a:srgbClr val="888888"/>
              </a:solidFill>
              <a:latin typeface="Lato"/>
              <a:ea typeface="Lato"/>
              <a:cs typeface="Lato"/>
              <a:sym typeface="Lato"/>
            </a:endParaRPr>
          </a:p>
          <a:p>
            <a:pPr indent="0" lvl="0" marL="0" rtl="0" algn="l">
              <a:spcBef>
                <a:spcPts val="0"/>
              </a:spcBef>
              <a:spcAft>
                <a:spcPts val="0"/>
              </a:spcAft>
              <a:buNone/>
            </a:pPr>
            <a:r>
              <a:rPr lang="en-CA" sz="1200">
                <a:solidFill>
                  <a:srgbClr val="888888"/>
                </a:solidFill>
                <a:latin typeface="Lato"/>
                <a:ea typeface="Lato"/>
                <a:cs typeface="Lato"/>
                <a:sym typeface="Lato"/>
              </a:rPr>
              <a:t>Mais si l’image contient beaucoup d’outliers, ils vont avoir une trop grande influence. Pour y remédier, on peut remplacer max et min par les 95ème et 5ème quantiles, par exemple. </a:t>
            </a:r>
            <a:endParaRPr sz="1200">
              <a:solidFill>
                <a:srgbClr val="888888"/>
              </a:solidFill>
              <a:latin typeface="Lato"/>
              <a:ea typeface="Lato"/>
              <a:cs typeface="Lato"/>
              <a:sym typeface="Lato"/>
            </a:endParaRPr>
          </a:p>
        </p:txBody>
      </p:sp>
      <p:pic>
        <p:nvPicPr>
          <p:cNvPr id="1779" name="Google Shape;1779;p47"/>
          <p:cNvPicPr preferRelativeResize="0"/>
          <p:nvPr/>
        </p:nvPicPr>
        <p:blipFill>
          <a:blip r:embed="rId3">
            <a:alphaModFix/>
          </a:blip>
          <a:stretch>
            <a:fillRect/>
          </a:stretch>
        </p:blipFill>
        <p:spPr>
          <a:xfrm>
            <a:off x="1433401" y="1621475"/>
            <a:ext cx="1688901" cy="327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48"/>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Normalisation</a:t>
            </a:r>
            <a:endParaRPr/>
          </a:p>
        </p:txBody>
      </p:sp>
      <p:pic>
        <p:nvPicPr>
          <p:cNvPr id="1785" name="Google Shape;1785;p48"/>
          <p:cNvPicPr preferRelativeResize="0"/>
          <p:nvPr/>
        </p:nvPicPr>
        <p:blipFill>
          <a:blip r:embed="rId3">
            <a:alphaModFix/>
          </a:blip>
          <a:stretch>
            <a:fillRect/>
          </a:stretch>
        </p:blipFill>
        <p:spPr>
          <a:xfrm>
            <a:off x="205800" y="795475"/>
            <a:ext cx="1320575" cy="1320575"/>
          </a:xfrm>
          <a:prstGeom prst="rect">
            <a:avLst/>
          </a:prstGeom>
          <a:noFill/>
          <a:ln>
            <a:noFill/>
          </a:ln>
        </p:spPr>
      </p:pic>
      <p:pic>
        <p:nvPicPr>
          <p:cNvPr id="1786" name="Google Shape;1786;p48"/>
          <p:cNvPicPr preferRelativeResize="0"/>
          <p:nvPr/>
        </p:nvPicPr>
        <p:blipFill>
          <a:blip r:embed="rId4">
            <a:alphaModFix/>
          </a:blip>
          <a:stretch>
            <a:fillRect/>
          </a:stretch>
        </p:blipFill>
        <p:spPr>
          <a:xfrm>
            <a:off x="1676500" y="795475"/>
            <a:ext cx="1320575" cy="1320575"/>
          </a:xfrm>
          <a:prstGeom prst="rect">
            <a:avLst/>
          </a:prstGeom>
          <a:noFill/>
          <a:ln>
            <a:noFill/>
          </a:ln>
        </p:spPr>
      </p:pic>
      <p:pic>
        <p:nvPicPr>
          <p:cNvPr id="1787" name="Google Shape;1787;p48"/>
          <p:cNvPicPr preferRelativeResize="0"/>
          <p:nvPr/>
        </p:nvPicPr>
        <p:blipFill>
          <a:blip r:embed="rId5">
            <a:alphaModFix/>
          </a:blip>
          <a:stretch>
            <a:fillRect/>
          </a:stretch>
        </p:blipFill>
        <p:spPr>
          <a:xfrm>
            <a:off x="3147200" y="795475"/>
            <a:ext cx="1320575" cy="1320575"/>
          </a:xfrm>
          <a:prstGeom prst="rect">
            <a:avLst/>
          </a:prstGeom>
          <a:noFill/>
          <a:ln>
            <a:noFill/>
          </a:ln>
        </p:spPr>
      </p:pic>
      <p:sp>
        <p:nvSpPr>
          <p:cNvPr id="1788" name="Google Shape;1788;p48"/>
          <p:cNvSpPr/>
          <p:nvPr/>
        </p:nvSpPr>
        <p:spPr>
          <a:xfrm>
            <a:off x="3145425" y="797175"/>
            <a:ext cx="1320600" cy="132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8"/>
          <p:cNvSpPr txBox="1"/>
          <p:nvPr/>
        </p:nvSpPr>
        <p:spPr>
          <a:xfrm>
            <a:off x="205800" y="2177425"/>
            <a:ext cx="13206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Non normalisé</a:t>
            </a:r>
            <a:endParaRPr sz="1200">
              <a:solidFill>
                <a:srgbClr val="888888"/>
              </a:solidFill>
              <a:latin typeface="Lato"/>
              <a:ea typeface="Lato"/>
              <a:cs typeface="Lato"/>
              <a:sym typeface="Lato"/>
            </a:endParaRPr>
          </a:p>
        </p:txBody>
      </p:sp>
      <p:sp>
        <p:nvSpPr>
          <p:cNvPr id="1790" name="Google Shape;1790;p48"/>
          <p:cNvSpPr txBox="1"/>
          <p:nvPr/>
        </p:nvSpPr>
        <p:spPr>
          <a:xfrm>
            <a:off x="1526400" y="2177425"/>
            <a:ext cx="15696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Normalisé min/max</a:t>
            </a:r>
            <a:endParaRPr sz="1200">
              <a:solidFill>
                <a:srgbClr val="888888"/>
              </a:solidFill>
              <a:latin typeface="Lato"/>
              <a:ea typeface="Lato"/>
              <a:cs typeface="Lato"/>
              <a:sym typeface="Lato"/>
            </a:endParaRPr>
          </a:p>
        </p:txBody>
      </p:sp>
      <p:sp>
        <p:nvSpPr>
          <p:cNvPr id="1791" name="Google Shape;1791;p48"/>
          <p:cNvSpPr txBox="1"/>
          <p:nvPr/>
        </p:nvSpPr>
        <p:spPr>
          <a:xfrm>
            <a:off x="3020925" y="2180850"/>
            <a:ext cx="15696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CA" sz="1200">
                <a:solidFill>
                  <a:srgbClr val="888888"/>
                </a:solidFill>
                <a:latin typeface="Lato"/>
                <a:ea typeface="Lato"/>
                <a:cs typeface="Lato"/>
                <a:sym typeface="Lato"/>
              </a:rPr>
              <a:t>Normalisé 0.05/0.95</a:t>
            </a:r>
            <a:endParaRPr sz="1200">
              <a:solidFill>
                <a:srgbClr val="888888"/>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49"/>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Et la couleur ?</a:t>
            </a:r>
            <a:endParaRPr/>
          </a:p>
        </p:txBody>
      </p:sp>
      <p:sp>
        <p:nvSpPr>
          <p:cNvPr id="1797" name="Google Shape;1797;p49"/>
          <p:cNvSpPr txBox="1"/>
          <p:nvPr/>
        </p:nvSpPr>
        <p:spPr>
          <a:xfrm>
            <a:off x="250793" y="1143250"/>
            <a:ext cx="40959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200">
                <a:solidFill>
                  <a:srgbClr val="888888"/>
                </a:solidFill>
                <a:latin typeface="Lato"/>
                <a:ea typeface="Lato"/>
                <a:cs typeface="Lato"/>
                <a:sym typeface="Lato"/>
              </a:rPr>
              <a:t>Nous avons vu des filtres sur des images N&amp;B. En pratique, vos images seront souvent en couleur. </a:t>
            </a:r>
            <a:endParaRPr sz="1200">
              <a:solidFill>
                <a:srgbClr val="888888"/>
              </a:solidFill>
              <a:latin typeface="Lato"/>
              <a:ea typeface="Lato"/>
              <a:cs typeface="Lato"/>
              <a:sym typeface="Lato"/>
            </a:endParaRPr>
          </a:p>
          <a:p>
            <a:pPr indent="0" lvl="0" marL="0" rtl="0" algn="l">
              <a:spcBef>
                <a:spcPts val="0"/>
              </a:spcBef>
              <a:spcAft>
                <a:spcPts val="0"/>
              </a:spcAft>
              <a:buNone/>
            </a:pPr>
            <a:r>
              <a:rPr lang="en-CA" sz="1200">
                <a:solidFill>
                  <a:srgbClr val="888888"/>
                </a:solidFill>
                <a:latin typeface="Lato"/>
                <a:ea typeface="Lato"/>
                <a:cs typeface="Lato"/>
                <a:sym typeface="Lato"/>
              </a:rPr>
              <a:t>Vos filtres seront donc en 3D (Rouge, Vert, Bleu). </a:t>
            </a:r>
            <a:endParaRPr sz="1200">
              <a:solidFill>
                <a:srgbClr val="888888"/>
              </a:solidFill>
              <a:latin typeface="Lato"/>
              <a:ea typeface="Lato"/>
              <a:cs typeface="Lato"/>
              <a:sym typeface="Lato"/>
            </a:endParaRPr>
          </a:p>
          <a:p>
            <a:pPr indent="0" lvl="0" marL="0" rtl="0" algn="ctr">
              <a:spcBef>
                <a:spcPts val="0"/>
              </a:spcBef>
              <a:spcAft>
                <a:spcPts val="0"/>
              </a:spcAft>
              <a:buNone/>
            </a:pPr>
            <a:r>
              <a:t/>
            </a:r>
            <a:endParaRPr sz="1200">
              <a:solidFill>
                <a:srgbClr val="888888"/>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EXEMPLE</a:t>
            </a:r>
            <a:endParaRPr/>
          </a:p>
        </p:txBody>
      </p:sp>
      <p:pic>
        <p:nvPicPr>
          <p:cNvPr id="132" name="Google Shape;132;p23"/>
          <p:cNvPicPr preferRelativeResize="0"/>
          <p:nvPr/>
        </p:nvPicPr>
        <p:blipFill>
          <a:blip r:embed="rId3">
            <a:alphaModFix/>
          </a:blip>
          <a:stretch>
            <a:fillRect/>
          </a:stretch>
        </p:blipFill>
        <p:spPr>
          <a:xfrm>
            <a:off x="152450" y="906625"/>
            <a:ext cx="4292602" cy="205566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50"/>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DANS UN RÉSEAU</a:t>
            </a:r>
            <a:endParaRPr/>
          </a:p>
        </p:txBody>
      </p:sp>
      <p:sp>
        <p:nvSpPr>
          <p:cNvPr id="1803" name="Google Shape;1803;p50"/>
          <p:cNvSpPr txBox="1"/>
          <p:nvPr>
            <p:ph idx="1" type="body"/>
          </p:nvPr>
        </p:nvSpPr>
        <p:spPr>
          <a:xfrm>
            <a:off x="92275" y="605400"/>
            <a:ext cx="4274400" cy="1815900"/>
          </a:xfrm>
          <a:prstGeom prst="rect">
            <a:avLst/>
          </a:prstGeom>
        </p:spPr>
        <p:txBody>
          <a:bodyPr anchorCtr="0" anchor="t" bIns="91425" lIns="91425" spcFirstLastPara="1" rIns="91425" wrap="square" tIns="91425">
            <a:noAutofit/>
          </a:bodyPr>
          <a:lstStyle/>
          <a:p>
            <a:pPr indent="-139700" lvl="0" marL="342900" rtl="0" algn="l">
              <a:spcBef>
                <a:spcPts val="0"/>
              </a:spcBef>
              <a:spcAft>
                <a:spcPts val="0"/>
              </a:spcAft>
              <a:buNone/>
            </a:pPr>
            <a:r>
              <a:rPr lang="en-CA"/>
              <a:t>La convolution est donc un des 4 types d’opérations se produisant dans un réseau convolutionnel. Cela est fait de la manière suivante:</a:t>
            </a:r>
            <a:endParaRPr/>
          </a:p>
          <a:p>
            <a:pPr indent="-304800" lvl="0" marL="457200" rtl="0" algn="l">
              <a:spcBef>
                <a:spcPts val="640"/>
              </a:spcBef>
              <a:spcAft>
                <a:spcPts val="0"/>
              </a:spcAft>
              <a:buSzPts val="1200"/>
              <a:buChar char="-"/>
            </a:pPr>
            <a:r>
              <a:rPr lang="en-CA"/>
              <a:t>Le réseau va en fait apprendre la valeur du filtre. Donc vous n’avez pas besoin de le choisir.</a:t>
            </a:r>
            <a:endParaRPr/>
          </a:p>
          <a:p>
            <a:pPr indent="-304800" lvl="0" marL="457200" rtl="0" algn="l">
              <a:spcBef>
                <a:spcPts val="0"/>
              </a:spcBef>
              <a:spcAft>
                <a:spcPts val="0"/>
              </a:spcAft>
              <a:buSzPts val="1200"/>
              <a:buChar char="-"/>
            </a:pPr>
            <a:r>
              <a:rPr lang="en-CA"/>
              <a:t>Comme dans un perceptron multi-couches, on passe d’une couche à une autre par une opération. Cette fois l’opération est une convolution.</a:t>
            </a:r>
            <a:endParaRPr/>
          </a:p>
        </p:txBody>
      </p:sp>
      <p:pic>
        <p:nvPicPr>
          <p:cNvPr id="1804" name="Google Shape;1804;p50"/>
          <p:cNvPicPr preferRelativeResize="0"/>
          <p:nvPr/>
        </p:nvPicPr>
        <p:blipFill>
          <a:blip r:embed="rId3">
            <a:alphaModFix/>
          </a:blip>
          <a:stretch>
            <a:fillRect/>
          </a:stretch>
        </p:blipFill>
        <p:spPr>
          <a:xfrm>
            <a:off x="152400" y="2310200"/>
            <a:ext cx="4292599" cy="1023553"/>
          </a:xfrm>
          <a:prstGeom prst="rect">
            <a:avLst/>
          </a:prstGeom>
          <a:noFill/>
          <a:ln>
            <a:noFill/>
          </a:ln>
        </p:spPr>
      </p:pic>
      <p:sp>
        <p:nvSpPr>
          <p:cNvPr id="1805" name="Google Shape;1805;p50"/>
          <p:cNvSpPr/>
          <p:nvPr/>
        </p:nvSpPr>
        <p:spPr>
          <a:xfrm>
            <a:off x="73775" y="2334225"/>
            <a:ext cx="1784100" cy="112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0"/>
          <p:cNvSpPr/>
          <p:nvPr/>
        </p:nvSpPr>
        <p:spPr>
          <a:xfrm>
            <a:off x="1782325" y="2609250"/>
            <a:ext cx="1195800" cy="69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51"/>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EN PRATIQUE</a:t>
            </a:r>
            <a:endParaRPr/>
          </a:p>
        </p:txBody>
      </p:sp>
      <p:sp>
        <p:nvSpPr>
          <p:cNvPr id="1812" name="Google Shape;1812;p51"/>
          <p:cNvSpPr txBox="1"/>
          <p:nvPr>
            <p:ph idx="1" type="body"/>
          </p:nvPr>
        </p:nvSpPr>
        <p:spPr>
          <a:xfrm>
            <a:off x="74350" y="686500"/>
            <a:ext cx="4448700" cy="2493600"/>
          </a:xfrm>
          <a:prstGeom prst="rect">
            <a:avLst/>
          </a:prstGeom>
        </p:spPr>
        <p:txBody>
          <a:bodyPr anchorCtr="0" anchor="t" bIns="91425" lIns="91425" spcFirstLastPara="1" rIns="91425" wrap="square" tIns="91425">
            <a:noAutofit/>
          </a:bodyPr>
          <a:lstStyle/>
          <a:p>
            <a:pPr indent="-304800" lvl="0" marL="457200" rtl="0" algn="l">
              <a:spcBef>
                <a:spcPts val="640"/>
              </a:spcBef>
              <a:spcAft>
                <a:spcPts val="0"/>
              </a:spcAft>
              <a:buSzPts val="1200"/>
              <a:buChar char="-"/>
            </a:pPr>
            <a:r>
              <a:rPr lang="en-CA"/>
              <a:t>Comme on va le voir dans un exemple, en pratique on va appliquer </a:t>
            </a:r>
            <a:r>
              <a:rPr lang="en-CA">
                <a:solidFill>
                  <a:srgbClr val="0E5A73"/>
                </a:solidFill>
              </a:rPr>
              <a:t>plusieurs filtres</a:t>
            </a:r>
            <a:r>
              <a:rPr lang="en-CA"/>
              <a:t> sur les neurones de la couche précédente. Et potentiellement 1 par “channel” de couleur.  Le nombre de filtres s’appelle la </a:t>
            </a:r>
            <a:r>
              <a:rPr lang="en-CA">
                <a:solidFill>
                  <a:srgbClr val="0E5A73"/>
                </a:solidFill>
              </a:rPr>
              <a:t>profondeur</a:t>
            </a:r>
            <a:r>
              <a:rPr lang="en-CA"/>
              <a:t>.</a:t>
            </a:r>
            <a:br>
              <a:rPr lang="en-CA" sz="600"/>
            </a:br>
            <a:endParaRPr sz="600"/>
          </a:p>
          <a:p>
            <a:pPr indent="-304800" lvl="0" marL="457200" rtl="0" algn="l">
              <a:spcBef>
                <a:spcPts val="0"/>
              </a:spcBef>
              <a:spcAft>
                <a:spcPts val="0"/>
              </a:spcAft>
              <a:buSzPts val="1200"/>
              <a:buChar char="-"/>
            </a:pPr>
            <a:r>
              <a:rPr lang="en-CA"/>
              <a:t>Un filtre n’est pas forcément appliqué à tous les neurones de la couche précédente. On peut par exemple, ne le faire passer que tous les 2 neurones. Ce paramètre s’appelle le </a:t>
            </a:r>
            <a:r>
              <a:rPr lang="en-CA">
                <a:solidFill>
                  <a:srgbClr val="0E5A73"/>
                </a:solidFill>
              </a:rPr>
              <a:t>stride</a:t>
            </a:r>
            <a:r>
              <a:rPr lang="en-CA"/>
              <a:t>. De lui dépend la taille de la couche d’après. </a:t>
            </a:r>
            <a:br>
              <a:rPr lang="en-CA" sz="600"/>
            </a:br>
            <a:endParaRPr sz="600"/>
          </a:p>
          <a:p>
            <a:pPr indent="-304800" lvl="0" marL="457200" rtl="0" algn="l">
              <a:spcBef>
                <a:spcPts val="0"/>
              </a:spcBef>
              <a:spcAft>
                <a:spcPts val="0"/>
              </a:spcAft>
              <a:buSzPts val="1200"/>
              <a:buChar char="-"/>
            </a:pPr>
            <a:r>
              <a:rPr lang="en-CA"/>
              <a:t>Enfin, en pratique on ajoute souvent une rangée de 0 partout autour de la couche précédente. Cela s’appelle le </a:t>
            </a:r>
            <a:r>
              <a:rPr lang="en-CA">
                <a:solidFill>
                  <a:srgbClr val="0E5A73"/>
                </a:solidFill>
              </a:rPr>
              <a:t>zero-padding</a:t>
            </a:r>
            <a:r>
              <a:rPr lang="en-CA"/>
              <a:t>.</a:t>
            </a:r>
            <a:endParaRPr/>
          </a:p>
          <a:p>
            <a:pPr indent="0" lvl="0" marL="0" rtl="0" algn="l">
              <a:spcBef>
                <a:spcPts val="64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52"/>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EXEMPLE</a:t>
            </a:r>
            <a:endParaRPr/>
          </a:p>
        </p:txBody>
      </p:sp>
      <p:pic>
        <p:nvPicPr>
          <p:cNvPr id="1818" name="Google Shape;1818;p52"/>
          <p:cNvPicPr preferRelativeResize="0"/>
          <p:nvPr/>
        </p:nvPicPr>
        <p:blipFill>
          <a:blip r:embed="rId3">
            <a:alphaModFix/>
          </a:blip>
          <a:stretch>
            <a:fillRect/>
          </a:stretch>
        </p:blipFill>
        <p:spPr>
          <a:xfrm>
            <a:off x="659051" y="673725"/>
            <a:ext cx="3115685" cy="2661799"/>
          </a:xfrm>
          <a:prstGeom prst="rect">
            <a:avLst/>
          </a:prstGeom>
          <a:noFill/>
          <a:ln>
            <a:noFill/>
          </a:ln>
        </p:spPr>
      </p:pic>
      <p:sp>
        <p:nvSpPr>
          <p:cNvPr id="1819" name="Google Shape;1819;p52"/>
          <p:cNvSpPr txBox="1"/>
          <p:nvPr>
            <p:ph idx="1" type="body"/>
          </p:nvPr>
        </p:nvSpPr>
        <p:spPr>
          <a:xfrm>
            <a:off x="87200" y="3065350"/>
            <a:ext cx="4259400" cy="3018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rPr lang="en-CA"/>
              <a:t>Source: </a:t>
            </a:r>
            <a:r>
              <a:rPr lang="en-CA">
                <a:solidFill>
                  <a:srgbClr val="5C5C5C"/>
                </a:solidFill>
              </a:rPr>
              <a:t>http://cs231n.github.io/convolutional-networks/</a:t>
            </a:r>
            <a:endParaRPr/>
          </a:p>
        </p:txBody>
      </p:sp>
      <p:cxnSp>
        <p:nvCxnSpPr>
          <p:cNvPr id="1820" name="Google Shape;1820;p52"/>
          <p:cNvCxnSpPr/>
          <p:nvPr/>
        </p:nvCxnSpPr>
        <p:spPr>
          <a:xfrm flipH="1" rot="10800000">
            <a:off x="402450" y="932275"/>
            <a:ext cx="315300" cy="275100"/>
          </a:xfrm>
          <a:prstGeom prst="straightConnector1">
            <a:avLst/>
          </a:prstGeom>
          <a:noFill/>
          <a:ln cap="flat" cmpd="sng" w="9525">
            <a:solidFill>
              <a:schemeClr val="dk2"/>
            </a:solidFill>
            <a:prstDash val="solid"/>
            <a:round/>
            <a:headEnd len="med" w="med" type="none"/>
            <a:tailEnd len="med" w="med" type="triangle"/>
          </a:ln>
        </p:spPr>
      </p:cxnSp>
      <p:sp>
        <p:nvSpPr>
          <p:cNvPr id="1821" name="Google Shape;1821;p52"/>
          <p:cNvSpPr txBox="1"/>
          <p:nvPr/>
        </p:nvSpPr>
        <p:spPr>
          <a:xfrm>
            <a:off x="46975" y="1113475"/>
            <a:ext cx="811500" cy="1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000"/>
              <a:t>0-padding</a:t>
            </a:r>
            <a:endParaRPr sz="1000"/>
          </a:p>
        </p:txBody>
      </p:sp>
      <p:cxnSp>
        <p:nvCxnSpPr>
          <p:cNvPr id="1822" name="Google Shape;1822;p52"/>
          <p:cNvCxnSpPr/>
          <p:nvPr/>
        </p:nvCxnSpPr>
        <p:spPr>
          <a:xfrm rot="10800000">
            <a:off x="2099425" y="2287225"/>
            <a:ext cx="1381800" cy="576900"/>
          </a:xfrm>
          <a:prstGeom prst="straightConnector1">
            <a:avLst/>
          </a:prstGeom>
          <a:noFill/>
          <a:ln cap="flat" cmpd="sng" w="9525">
            <a:solidFill>
              <a:schemeClr val="dk2"/>
            </a:solidFill>
            <a:prstDash val="solid"/>
            <a:round/>
            <a:headEnd len="med" w="med" type="none"/>
            <a:tailEnd len="med" w="med" type="triangle"/>
          </a:ln>
        </p:spPr>
      </p:cxnSp>
      <p:sp>
        <p:nvSpPr>
          <p:cNvPr id="1823" name="Google Shape;1823;p52"/>
          <p:cNvSpPr txBox="1"/>
          <p:nvPr/>
        </p:nvSpPr>
        <p:spPr>
          <a:xfrm>
            <a:off x="3514775" y="2750100"/>
            <a:ext cx="10062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000"/>
              <a:t>1er filtre 3D</a:t>
            </a:r>
            <a:endParaRPr sz="1000"/>
          </a:p>
        </p:txBody>
      </p:sp>
      <p:sp>
        <p:nvSpPr>
          <p:cNvPr id="1824" name="Google Shape;1824;p52"/>
          <p:cNvSpPr txBox="1"/>
          <p:nvPr/>
        </p:nvSpPr>
        <p:spPr>
          <a:xfrm>
            <a:off x="3514775" y="2225025"/>
            <a:ext cx="10062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000"/>
              <a:t>2nd</a:t>
            </a:r>
            <a:r>
              <a:rPr lang="en-CA" sz="1000"/>
              <a:t> filtre 3D</a:t>
            </a:r>
            <a:endParaRPr sz="1000"/>
          </a:p>
        </p:txBody>
      </p:sp>
      <p:cxnSp>
        <p:nvCxnSpPr>
          <p:cNvPr id="1825" name="Google Shape;1825;p52"/>
          <p:cNvCxnSpPr/>
          <p:nvPr/>
        </p:nvCxnSpPr>
        <p:spPr>
          <a:xfrm rot="10800000">
            <a:off x="2891025" y="1878175"/>
            <a:ext cx="662100" cy="414900"/>
          </a:xfrm>
          <a:prstGeom prst="straightConnector1">
            <a:avLst/>
          </a:prstGeom>
          <a:noFill/>
          <a:ln cap="flat" cmpd="sng" w="9525">
            <a:solidFill>
              <a:schemeClr val="dk2"/>
            </a:solidFill>
            <a:prstDash val="solid"/>
            <a:round/>
            <a:headEnd len="med" w="med" type="none"/>
            <a:tailEnd len="med" w="med" type="triangle"/>
          </a:ln>
        </p:spPr>
      </p:cxnSp>
      <p:cxnSp>
        <p:nvCxnSpPr>
          <p:cNvPr id="1826" name="Google Shape;1826;p52"/>
          <p:cNvCxnSpPr/>
          <p:nvPr/>
        </p:nvCxnSpPr>
        <p:spPr>
          <a:xfrm rot="10800000">
            <a:off x="3447750" y="1140250"/>
            <a:ext cx="321900" cy="315300"/>
          </a:xfrm>
          <a:prstGeom prst="straightConnector1">
            <a:avLst/>
          </a:prstGeom>
          <a:noFill/>
          <a:ln cap="flat" cmpd="sng" w="9525">
            <a:solidFill>
              <a:schemeClr val="dk2"/>
            </a:solidFill>
            <a:prstDash val="solid"/>
            <a:round/>
            <a:headEnd len="med" w="med" type="none"/>
            <a:tailEnd len="med" w="med" type="triangle"/>
          </a:ln>
        </p:spPr>
      </p:cxnSp>
      <p:sp>
        <p:nvSpPr>
          <p:cNvPr id="1827" name="Google Shape;1827;p52"/>
          <p:cNvSpPr txBox="1"/>
          <p:nvPr/>
        </p:nvSpPr>
        <p:spPr>
          <a:xfrm>
            <a:off x="3514775" y="1342025"/>
            <a:ext cx="1082700" cy="2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000"/>
              <a:t>stride = 2 =&gt; chaque couche de sortie ne fait que 3 x 3.</a:t>
            </a:r>
            <a:endParaRPr sz="1000"/>
          </a:p>
        </p:txBody>
      </p:sp>
      <p:sp>
        <p:nvSpPr>
          <p:cNvPr id="1828" name="Google Shape;1828;p52"/>
          <p:cNvSpPr txBox="1"/>
          <p:nvPr/>
        </p:nvSpPr>
        <p:spPr>
          <a:xfrm>
            <a:off x="0" y="1878175"/>
            <a:ext cx="811500" cy="1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000"/>
              <a:t>couches R, G, B (par exemple)</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p53"/>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EXEMPLE</a:t>
            </a:r>
            <a:endParaRPr/>
          </a:p>
        </p:txBody>
      </p:sp>
      <p:pic>
        <p:nvPicPr>
          <p:cNvPr id="1834" name="Google Shape;1834;p53"/>
          <p:cNvPicPr preferRelativeResize="0"/>
          <p:nvPr/>
        </p:nvPicPr>
        <p:blipFill>
          <a:blip r:embed="rId3">
            <a:alphaModFix/>
          </a:blip>
          <a:stretch>
            <a:fillRect/>
          </a:stretch>
        </p:blipFill>
        <p:spPr>
          <a:xfrm>
            <a:off x="718747" y="652875"/>
            <a:ext cx="2996299" cy="2662524"/>
          </a:xfrm>
          <a:prstGeom prst="rect">
            <a:avLst/>
          </a:prstGeom>
          <a:noFill/>
          <a:ln>
            <a:noFill/>
          </a:ln>
        </p:spPr>
      </p:pic>
      <p:sp>
        <p:nvSpPr>
          <p:cNvPr id="1835" name="Google Shape;1835;p53"/>
          <p:cNvSpPr txBox="1"/>
          <p:nvPr>
            <p:ph idx="1" type="body"/>
          </p:nvPr>
        </p:nvSpPr>
        <p:spPr>
          <a:xfrm>
            <a:off x="87200" y="3065350"/>
            <a:ext cx="4259400" cy="3018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rPr lang="en-CA"/>
              <a:t>Source: </a:t>
            </a:r>
            <a:r>
              <a:rPr lang="en-CA">
                <a:solidFill>
                  <a:srgbClr val="5C5C5C"/>
                </a:solidFill>
              </a:rPr>
              <a:t>http://cs231n.github.io/convolutional-networks/</a:t>
            </a:r>
            <a:endParaRPr/>
          </a:p>
        </p:txBody>
      </p:sp>
      <p:cxnSp>
        <p:nvCxnSpPr>
          <p:cNvPr id="1836" name="Google Shape;1836;p53"/>
          <p:cNvCxnSpPr/>
          <p:nvPr/>
        </p:nvCxnSpPr>
        <p:spPr>
          <a:xfrm flipH="1" rot="10800000">
            <a:off x="402450" y="905575"/>
            <a:ext cx="563400" cy="301800"/>
          </a:xfrm>
          <a:prstGeom prst="straightConnector1">
            <a:avLst/>
          </a:prstGeom>
          <a:noFill/>
          <a:ln cap="flat" cmpd="sng" w="9525">
            <a:solidFill>
              <a:schemeClr val="dk2"/>
            </a:solidFill>
            <a:prstDash val="solid"/>
            <a:round/>
            <a:headEnd len="med" w="med" type="none"/>
            <a:tailEnd len="med" w="med" type="triangle"/>
          </a:ln>
        </p:spPr>
      </p:cxnSp>
      <p:sp>
        <p:nvSpPr>
          <p:cNvPr id="1837" name="Google Shape;1837;p53"/>
          <p:cNvSpPr txBox="1"/>
          <p:nvPr/>
        </p:nvSpPr>
        <p:spPr>
          <a:xfrm>
            <a:off x="-67075" y="1113475"/>
            <a:ext cx="872100" cy="1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000"/>
              <a:t>on passe directement à la 3e colonne (stride=2)</a:t>
            </a:r>
            <a:endParaRPr sz="1000"/>
          </a:p>
        </p:txBody>
      </p:sp>
      <p:cxnSp>
        <p:nvCxnSpPr>
          <p:cNvPr id="1838" name="Google Shape;1838;p53"/>
          <p:cNvCxnSpPr/>
          <p:nvPr/>
        </p:nvCxnSpPr>
        <p:spPr>
          <a:xfrm rot="10800000">
            <a:off x="3427750" y="1039750"/>
            <a:ext cx="516300" cy="342000"/>
          </a:xfrm>
          <a:prstGeom prst="straightConnector1">
            <a:avLst/>
          </a:prstGeom>
          <a:noFill/>
          <a:ln cap="flat" cmpd="sng" w="9525">
            <a:solidFill>
              <a:schemeClr val="dk2"/>
            </a:solidFill>
            <a:prstDash val="solid"/>
            <a:round/>
            <a:headEnd len="med" w="med" type="none"/>
            <a:tailEnd len="med" w="med" type="triangle"/>
          </a:ln>
        </p:spPr>
      </p:cxnSp>
      <p:sp>
        <p:nvSpPr>
          <p:cNvPr id="1839" name="Google Shape;1839;p53"/>
          <p:cNvSpPr txBox="1"/>
          <p:nvPr/>
        </p:nvSpPr>
        <p:spPr>
          <a:xfrm>
            <a:off x="3620200" y="1381750"/>
            <a:ext cx="934200" cy="1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000"/>
              <a:t>en sortie: 2 feature maps</a:t>
            </a:r>
            <a:endParaRPr sz="1000"/>
          </a:p>
        </p:txBody>
      </p:sp>
      <p:cxnSp>
        <p:nvCxnSpPr>
          <p:cNvPr id="1840" name="Google Shape;1840;p53"/>
          <p:cNvCxnSpPr/>
          <p:nvPr/>
        </p:nvCxnSpPr>
        <p:spPr>
          <a:xfrm rot="10800000">
            <a:off x="3440875" y="1469000"/>
            <a:ext cx="255000" cy="134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54"/>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EXEMPLE</a:t>
            </a:r>
            <a:endParaRPr/>
          </a:p>
        </p:txBody>
      </p:sp>
      <p:pic>
        <p:nvPicPr>
          <p:cNvPr id="1846" name="Google Shape;1846;p54"/>
          <p:cNvPicPr preferRelativeResize="0"/>
          <p:nvPr/>
        </p:nvPicPr>
        <p:blipFill>
          <a:blip r:embed="rId3">
            <a:alphaModFix/>
          </a:blip>
          <a:stretch>
            <a:fillRect/>
          </a:stretch>
        </p:blipFill>
        <p:spPr>
          <a:xfrm>
            <a:off x="663150" y="651750"/>
            <a:ext cx="3107500" cy="2670627"/>
          </a:xfrm>
          <a:prstGeom prst="rect">
            <a:avLst/>
          </a:prstGeom>
          <a:noFill/>
          <a:ln>
            <a:noFill/>
          </a:ln>
        </p:spPr>
      </p:pic>
      <p:sp>
        <p:nvSpPr>
          <p:cNvPr id="1847" name="Google Shape;1847;p54"/>
          <p:cNvSpPr txBox="1"/>
          <p:nvPr>
            <p:ph idx="1" type="body"/>
          </p:nvPr>
        </p:nvSpPr>
        <p:spPr>
          <a:xfrm>
            <a:off x="87200" y="3065350"/>
            <a:ext cx="4259400" cy="3018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rPr lang="en-CA"/>
              <a:t>Source: </a:t>
            </a:r>
            <a:r>
              <a:rPr lang="en-CA">
                <a:solidFill>
                  <a:srgbClr val="5C5C5C"/>
                </a:solidFill>
              </a:rPr>
              <a:t>http://cs231n.github.io/convolutional-networks/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55"/>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EXEMPLE</a:t>
            </a:r>
            <a:endParaRPr/>
          </a:p>
        </p:txBody>
      </p:sp>
      <p:pic>
        <p:nvPicPr>
          <p:cNvPr id="1853" name="Google Shape;1853;p55"/>
          <p:cNvPicPr preferRelativeResize="0"/>
          <p:nvPr/>
        </p:nvPicPr>
        <p:blipFill>
          <a:blip r:embed="rId3">
            <a:alphaModFix/>
          </a:blip>
          <a:stretch>
            <a:fillRect/>
          </a:stretch>
        </p:blipFill>
        <p:spPr>
          <a:xfrm>
            <a:off x="631375" y="624925"/>
            <a:ext cx="3171058" cy="2742225"/>
          </a:xfrm>
          <a:prstGeom prst="rect">
            <a:avLst/>
          </a:prstGeom>
          <a:noFill/>
          <a:ln>
            <a:noFill/>
          </a:ln>
        </p:spPr>
      </p:pic>
      <p:sp>
        <p:nvSpPr>
          <p:cNvPr id="1854" name="Google Shape;1854;p55"/>
          <p:cNvSpPr txBox="1"/>
          <p:nvPr>
            <p:ph idx="1" type="body"/>
          </p:nvPr>
        </p:nvSpPr>
        <p:spPr>
          <a:xfrm>
            <a:off x="87200" y="3065350"/>
            <a:ext cx="4259400" cy="3018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rPr lang="en-CA"/>
              <a:t>Source: </a:t>
            </a:r>
            <a:r>
              <a:rPr lang="en-CA">
                <a:solidFill>
                  <a:srgbClr val="5C5C5C"/>
                </a:solidFill>
              </a:rPr>
              <a:t>http://cs231n.github.io/convolutional-networks/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56"/>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EXEMPLE</a:t>
            </a:r>
            <a:endParaRPr/>
          </a:p>
        </p:txBody>
      </p:sp>
      <p:pic>
        <p:nvPicPr>
          <p:cNvPr id="1860" name="Google Shape;1860;p56"/>
          <p:cNvPicPr preferRelativeResize="0"/>
          <p:nvPr/>
        </p:nvPicPr>
        <p:blipFill>
          <a:blip r:embed="rId3">
            <a:alphaModFix/>
          </a:blip>
          <a:stretch>
            <a:fillRect/>
          </a:stretch>
        </p:blipFill>
        <p:spPr>
          <a:xfrm>
            <a:off x="663163" y="618200"/>
            <a:ext cx="3107475" cy="2695226"/>
          </a:xfrm>
          <a:prstGeom prst="rect">
            <a:avLst/>
          </a:prstGeom>
          <a:noFill/>
          <a:ln>
            <a:noFill/>
          </a:ln>
        </p:spPr>
      </p:pic>
      <p:sp>
        <p:nvSpPr>
          <p:cNvPr id="1861" name="Google Shape;1861;p56"/>
          <p:cNvSpPr txBox="1"/>
          <p:nvPr>
            <p:ph idx="1" type="body"/>
          </p:nvPr>
        </p:nvSpPr>
        <p:spPr>
          <a:xfrm>
            <a:off x="87200" y="3065350"/>
            <a:ext cx="4259400" cy="3018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rPr lang="en-CA"/>
              <a:t>Source: </a:t>
            </a:r>
            <a:r>
              <a:rPr lang="en-CA">
                <a:solidFill>
                  <a:srgbClr val="5C5C5C"/>
                </a:solidFill>
              </a:rPr>
              <a:t>http://cs231n.github.io/convolutional-networks/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5" name="Shape 1865"/>
        <p:cNvGrpSpPr/>
        <p:nvPr/>
      </p:nvGrpSpPr>
      <p:grpSpPr>
        <a:xfrm>
          <a:off x="0" y="0"/>
          <a:ext cx="0" cy="0"/>
          <a:chOff x="0" y="0"/>
          <a:chExt cx="0" cy="0"/>
        </a:xfrm>
      </p:grpSpPr>
      <p:sp>
        <p:nvSpPr>
          <p:cNvPr id="1866" name="Google Shape;1866;p57"/>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QU’EST-CE QUE CA CHANGE ?</a:t>
            </a:r>
            <a:endParaRPr/>
          </a:p>
        </p:txBody>
      </p:sp>
      <p:sp>
        <p:nvSpPr>
          <p:cNvPr id="1867" name="Google Shape;1867;p57"/>
          <p:cNvSpPr txBox="1"/>
          <p:nvPr>
            <p:ph idx="1" type="body"/>
          </p:nvPr>
        </p:nvSpPr>
        <p:spPr>
          <a:xfrm>
            <a:off x="78875" y="960900"/>
            <a:ext cx="4274400" cy="21312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CA"/>
              <a:t>Selon vous, quels sont les 2 plus gros avantages des couches convolutives par rapport aux couches “totalement connectées” du perceptron multi-couches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58"/>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QU’EST-CE QUE CA CHANGE ?</a:t>
            </a:r>
            <a:endParaRPr/>
          </a:p>
        </p:txBody>
      </p:sp>
      <p:sp>
        <p:nvSpPr>
          <p:cNvPr id="1873" name="Google Shape;1873;p58"/>
          <p:cNvSpPr txBox="1"/>
          <p:nvPr>
            <p:ph idx="1" type="body"/>
          </p:nvPr>
        </p:nvSpPr>
        <p:spPr>
          <a:xfrm>
            <a:off x="78875" y="960900"/>
            <a:ext cx="4274400" cy="21312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CA"/>
              <a:t>Selon vous, quels sont les 2 plus gros avantages des couches convolutives par rapport aux couches “totalement connectées” du perceptron multi-couches ?</a:t>
            </a:r>
            <a:endParaRPr/>
          </a:p>
          <a:p>
            <a:pPr indent="0" lvl="0" marL="0" rtl="0" algn="l">
              <a:spcBef>
                <a:spcPts val="640"/>
              </a:spcBef>
              <a:spcAft>
                <a:spcPts val="0"/>
              </a:spcAft>
              <a:buNone/>
            </a:pPr>
            <a:r>
              <a:t/>
            </a:r>
            <a:endParaRPr/>
          </a:p>
          <a:p>
            <a:pPr indent="-304800" lvl="0" marL="457200" rtl="0" algn="l">
              <a:spcBef>
                <a:spcPts val="640"/>
              </a:spcBef>
              <a:spcAft>
                <a:spcPts val="0"/>
              </a:spcAft>
              <a:buSzPts val="1200"/>
              <a:buChar char="-"/>
            </a:pPr>
            <a:r>
              <a:rPr lang="en-CA"/>
              <a:t>Beaucoup moins de paramètres à apprendre. Avant: 1 poids par pixel. Maintenant: 9 poids par filtre.</a:t>
            </a:r>
            <a:endParaRPr/>
          </a:p>
          <a:p>
            <a:pPr indent="-304800" lvl="0" marL="457200" rtl="0" algn="l">
              <a:spcBef>
                <a:spcPts val="0"/>
              </a:spcBef>
              <a:spcAft>
                <a:spcPts val="0"/>
              </a:spcAft>
              <a:buSzPts val="1200"/>
              <a:buChar char="-"/>
            </a:pPr>
            <a:r>
              <a:rPr lang="en-CA"/>
              <a:t>Les poids d’un filtre sont les mêmes sur toute l’image, ces features sont donc invariants par translation. Avant: la qualité de la détection dépendait de la position de l’objet dans l’image.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59"/>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COMBIEN DE PARAMÈTRES ?</a:t>
            </a:r>
            <a:endParaRPr/>
          </a:p>
        </p:txBody>
      </p:sp>
      <p:pic>
        <p:nvPicPr>
          <p:cNvPr id="1879" name="Google Shape;1879;p59"/>
          <p:cNvPicPr preferRelativeResize="0"/>
          <p:nvPr/>
        </p:nvPicPr>
        <p:blipFill>
          <a:blip r:embed="rId3">
            <a:alphaModFix/>
          </a:blip>
          <a:stretch>
            <a:fillRect/>
          </a:stretch>
        </p:blipFill>
        <p:spPr>
          <a:xfrm>
            <a:off x="663163" y="618200"/>
            <a:ext cx="3107475" cy="2695226"/>
          </a:xfrm>
          <a:prstGeom prst="rect">
            <a:avLst/>
          </a:prstGeom>
          <a:noFill/>
          <a:ln>
            <a:noFill/>
          </a:ln>
        </p:spPr>
      </p:pic>
      <p:sp>
        <p:nvSpPr>
          <p:cNvPr id="1880" name="Google Shape;1880;p59"/>
          <p:cNvSpPr txBox="1"/>
          <p:nvPr>
            <p:ph idx="1" type="body"/>
          </p:nvPr>
        </p:nvSpPr>
        <p:spPr>
          <a:xfrm>
            <a:off x="87200" y="3065350"/>
            <a:ext cx="4259400" cy="3018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rPr lang="en-CA"/>
              <a:t>Source: </a:t>
            </a:r>
            <a:r>
              <a:rPr lang="en-CA">
                <a:solidFill>
                  <a:srgbClr val="5C5C5C"/>
                </a:solidFill>
              </a:rPr>
              <a:t>http://cs231n.github.io/convolutional-networks/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La convolution</a:t>
            </a:r>
            <a:endParaRPr/>
          </a:p>
        </p:txBody>
      </p:sp>
      <p:grpSp>
        <p:nvGrpSpPr>
          <p:cNvPr id="138" name="Google Shape;138;p24"/>
          <p:cNvGrpSpPr/>
          <p:nvPr/>
        </p:nvGrpSpPr>
        <p:grpSpPr>
          <a:xfrm>
            <a:off x="358400" y="1870300"/>
            <a:ext cx="1113000" cy="939600"/>
            <a:chOff x="302800" y="1266825"/>
            <a:chExt cx="1113000" cy="939600"/>
          </a:xfrm>
        </p:grpSpPr>
        <p:sp>
          <p:nvSpPr>
            <p:cNvPr id="139" name="Google Shape;139;p24"/>
            <p:cNvSpPr/>
            <p:nvPr/>
          </p:nvSpPr>
          <p:spPr>
            <a:xfrm>
              <a:off x="3028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140" name="Google Shape;140;p24"/>
            <p:cNvSpPr/>
            <p:nvPr/>
          </p:nvSpPr>
          <p:spPr>
            <a:xfrm>
              <a:off x="5254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141" name="Google Shape;141;p24"/>
            <p:cNvSpPr/>
            <p:nvPr/>
          </p:nvSpPr>
          <p:spPr>
            <a:xfrm>
              <a:off x="7480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4</a:t>
              </a:r>
              <a:endParaRPr/>
            </a:p>
          </p:txBody>
        </p:sp>
        <p:sp>
          <p:nvSpPr>
            <p:cNvPr id="142" name="Google Shape;142;p24"/>
            <p:cNvSpPr/>
            <p:nvPr/>
          </p:nvSpPr>
          <p:spPr>
            <a:xfrm>
              <a:off x="9706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143" name="Google Shape;143;p24"/>
            <p:cNvSpPr/>
            <p:nvPr/>
          </p:nvSpPr>
          <p:spPr>
            <a:xfrm>
              <a:off x="11932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144" name="Google Shape;144;p24"/>
            <p:cNvSpPr/>
            <p:nvPr/>
          </p:nvSpPr>
          <p:spPr>
            <a:xfrm>
              <a:off x="3028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145" name="Google Shape;145;p24"/>
            <p:cNvSpPr/>
            <p:nvPr/>
          </p:nvSpPr>
          <p:spPr>
            <a:xfrm>
              <a:off x="5254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146" name="Google Shape;146;p24"/>
            <p:cNvSpPr/>
            <p:nvPr/>
          </p:nvSpPr>
          <p:spPr>
            <a:xfrm>
              <a:off x="7480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147" name="Google Shape;147;p24"/>
            <p:cNvSpPr/>
            <p:nvPr/>
          </p:nvSpPr>
          <p:spPr>
            <a:xfrm>
              <a:off x="9706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148" name="Google Shape;148;p24"/>
            <p:cNvSpPr/>
            <p:nvPr/>
          </p:nvSpPr>
          <p:spPr>
            <a:xfrm>
              <a:off x="11932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149" name="Google Shape;149;p24"/>
            <p:cNvSpPr/>
            <p:nvPr/>
          </p:nvSpPr>
          <p:spPr>
            <a:xfrm>
              <a:off x="3028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150" name="Google Shape;150;p24"/>
            <p:cNvSpPr/>
            <p:nvPr/>
          </p:nvSpPr>
          <p:spPr>
            <a:xfrm>
              <a:off x="5254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151" name="Google Shape;151;p24"/>
            <p:cNvSpPr/>
            <p:nvPr/>
          </p:nvSpPr>
          <p:spPr>
            <a:xfrm>
              <a:off x="7480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152" name="Google Shape;152;p24"/>
            <p:cNvSpPr/>
            <p:nvPr/>
          </p:nvSpPr>
          <p:spPr>
            <a:xfrm>
              <a:off x="9706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153" name="Google Shape;153;p24"/>
            <p:cNvSpPr/>
            <p:nvPr/>
          </p:nvSpPr>
          <p:spPr>
            <a:xfrm>
              <a:off x="11932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154" name="Google Shape;154;p24"/>
            <p:cNvSpPr/>
            <p:nvPr/>
          </p:nvSpPr>
          <p:spPr>
            <a:xfrm>
              <a:off x="3028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155" name="Google Shape;155;p24"/>
            <p:cNvSpPr/>
            <p:nvPr/>
          </p:nvSpPr>
          <p:spPr>
            <a:xfrm>
              <a:off x="5254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156" name="Google Shape;156;p24"/>
            <p:cNvSpPr/>
            <p:nvPr/>
          </p:nvSpPr>
          <p:spPr>
            <a:xfrm>
              <a:off x="7480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157" name="Google Shape;157;p24"/>
            <p:cNvSpPr/>
            <p:nvPr/>
          </p:nvSpPr>
          <p:spPr>
            <a:xfrm>
              <a:off x="9706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158" name="Google Shape;158;p24"/>
            <p:cNvSpPr/>
            <p:nvPr/>
          </p:nvSpPr>
          <p:spPr>
            <a:xfrm>
              <a:off x="11932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grpSp>
        <p:nvGrpSpPr>
          <p:cNvPr id="159" name="Google Shape;159;p24"/>
          <p:cNvGrpSpPr/>
          <p:nvPr/>
        </p:nvGrpSpPr>
        <p:grpSpPr>
          <a:xfrm>
            <a:off x="1880625" y="1987750"/>
            <a:ext cx="667800" cy="704700"/>
            <a:chOff x="1769375" y="1707725"/>
            <a:chExt cx="667800" cy="704700"/>
          </a:xfrm>
        </p:grpSpPr>
        <p:sp>
          <p:nvSpPr>
            <p:cNvPr id="160" name="Google Shape;160;p24"/>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161" name="Google Shape;161;p24"/>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162" name="Google Shape;162;p24"/>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163" name="Google Shape;163;p24"/>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164" name="Google Shape;164;p24"/>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165" name="Google Shape;165;p24"/>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166" name="Google Shape;166;p24"/>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167" name="Google Shape;167;p24"/>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168" name="Google Shape;168;p24"/>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sp>
        <p:nvSpPr>
          <p:cNvPr id="169" name="Google Shape;169;p24"/>
          <p:cNvSpPr txBox="1"/>
          <p:nvPr/>
        </p:nvSpPr>
        <p:spPr>
          <a:xfrm>
            <a:off x="1490600" y="2076875"/>
            <a:ext cx="3708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3600"/>
              <a:t>*</a:t>
            </a:r>
            <a:endParaRPr sz="3600"/>
          </a:p>
        </p:txBody>
      </p:sp>
      <p:sp>
        <p:nvSpPr>
          <p:cNvPr id="170" name="Google Shape;170;p24"/>
          <p:cNvSpPr txBox="1"/>
          <p:nvPr/>
        </p:nvSpPr>
        <p:spPr>
          <a:xfrm>
            <a:off x="2762275" y="2043100"/>
            <a:ext cx="711300" cy="59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3600">
                <a:solidFill>
                  <a:schemeClr val="dk1"/>
                </a:solidFill>
              </a:rPr>
              <a:t>=</a:t>
            </a:r>
            <a:endParaRPr/>
          </a:p>
        </p:txBody>
      </p:sp>
      <p:sp>
        <p:nvSpPr>
          <p:cNvPr id="171" name="Google Shape;171;p24"/>
          <p:cNvSpPr txBox="1"/>
          <p:nvPr/>
        </p:nvSpPr>
        <p:spPr>
          <a:xfrm>
            <a:off x="185400" y="760100"/>
            <a:ext cx="40107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t>Le produit de convolution de 2 matrices revient à multiplier point par point chaque sous-matrice de la première par la seconde et additionner le total “au centre”.</a:t>
            </a:r>
            <a:endParaRPr/>
          </a:p>
        </p:txBody>
      </p:sp>
      <p:sp>
        <p:nvSpPr>
          <p:cNvPr id="172" name="Google Shape;172;p24"/>
          <p:cNvSpPr txBox="1"/>
          <p:nvPr/>
        </p:nvSpPr>
        <p:spPr>
          <a:xfrm>
            <a:off x="3473575" y="2043100"/>
            <a:ext cx="711300" cy="59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4800">
                <a:solidFill>
                  <a:srgbClr val="666666"/>
                </a:solidFill>
              </a:rPr>
              <a:t>?</a:t>
            </a:r>
            <a:endParaRPr sz="4800">
              <a:solidFill>
                <a:srgbClr val="666666"/>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p60"/>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COMBIEN DE PARAMÈTRES ?</a:t>
            </a:r>
            <a:endParaRPr/>
          </a:p>
        </p:txBody>
      </p:sp>
      <p:pic>
        <p:nvPicPr>
          <p:cNvPr id="1886" name="Google Shape;1886;p60"/>
          <p:cNvPicPr preferRelativeResize="0"/>
          <p:nvPr/>
        </p:nvPicPr>
        <p:blipFill>
          <a:blip r:embed="rId3">
            <a:alphaModFix/>
          </a:blip>
          <a:stretch>
            <a:fillRect/>
          </a:stretch>
        </p:blipFill>
        <p:spPr>
          <a:xfrm>
            <a:off x="663163" y="618200"/>
            <a:ext cx="3107475" cy="2695226"/>
          </a:xfrm>
          <a:prstGeom prst="rect">
            <a:avLst/>
          </a:prstGeom>
          <a:noFill/>
          <a:ln>
            <a:noFill/>
          </a:ln>
        </p:spPr>
      </p:pic>
      <p:sp>
        <p:nvSpPr>
          <p:cNvPr id="1887" name="Google Shape;1887;p60"/>
          <p:cNvSpPr txBox="1"/>
          <p:nvPr>
            <p:ph idx="1" type="body"/>
          </p:nvPr>
        </p:nvSpPr>
        <p:spPr>
          <a:xfrm>
            <a:off x="87200" y="3065350"/>
            <a:ext cx="4259400" cy="3018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rPr lang="en-CA"/>
              <a:t>Source: </a:t>
            </a:r>
            <a:r>
              <a:rPr lang="en-CA">
                <a:solidFill>
                  <a:srgbClr val="5C5C5C"/>
                </a:solidFill>
              </a:rPr>
              <a:t>http://cs231n.github.io/convolutional-networks/</a:t>
            </a:r>
            <a:endParaRPr/>
          </a:p>
        </p:txBody>
      </p:sp>
      <p:sp>
        <p:nvSpPr>
          <p:cNvPr id="1888" name="Google Shape;1888;p60"/>
          <p:cNvSpPr txBox="1"/>
          <p:nvPr/>
        </p:nvSpPr>
        <p:spPr>
          <a:xfrm>
            <a:off x="2139725" y="2703150"/>
            <a:ext cx="2280600" cy="3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t>Au total: 54 + 2 paramètres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sp>
        <p:nvSpPr>
          <p:cNvPr id="1893" name="Google Shape;1893;p61"/>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QUE REPRÉSENTE LES FILTRES ?</a:t>
            </a:r>
            <a:endParaRPr/>
          </a:p>
        </p:txBody>
      </p:sp>
      <p:pic>
        <p:nvPicPr>
          <p:cNvPr id="1894" name="Google Shape;1894;p61"/>
          <p:cNvPicPr preferRelativeResize="0"/>
          <p:nvPr/>
        </p:nvPicPr>
        <p:blipFill>
          <a:blip r:embed="rId3">
            <a:alphaModFix/>
          </a:blip>
          <a:stretch>
            <a:fillRect/>
          </a:stretch>
        </p:blipFill>
        <p:spPr>
          <a:xfrm>
            <a:off x="436413" y="685275"/>
            <a:ext cx="3724574" cy="1502199"/>
          </a:xfrm>
          <a:prstGeom prst="rect">
            <a:avLst/>
          </a:prstGeom>
          <a:noFill/>
          <a:ln>
            <a:noFill/>
          </a:ln>
        </p:spPr>
      </p:pic>
      <p:sp>
        <p:nvSpPr>
          <p:cNvPr id="1895" name="Google Shape;1895;p61"/>
          <p:cNvSpPr txBox="1"/>
          <p:nvPr/>
        </p:nvSpPr>
        <p:spPr>
          <a:xfrm>
            <a:off x="73775" y="2187475"/>
            <a:ext cx="2401200" cy="228000"/>
          </a:xfrm>
          <a:prstGeom prst="rect">
            <a:avLst/>
          </a:prstGeom>
          <a:noFill/>
          <a:ln>
            <a:noFill/>
          </a:ln>
        </p:spPr>
        <p:txBody>
          <a:bodyPr anchorCtr="0" anchor="ctr" bIns="91425" lIns="91425" spcFirstLastPara="1" rIns="91425" wrap="square" tIns="91425">
            <a:noAutofit/>
          </a:bodyPr>
          <a:lstStyle/>
          <a:p>
            <a:pPr indent="-139700" lvl="0" marL="342900" rtl="0" algn="l">
              <a:spcBef>
                <a:spcPts val="640"/>
              </a:spcBef>
              <a:spcAft>
                <a:spcPts val="0"/>
              </a:spcAft>
              <a:buNone/>
            </a:pPr>
            <a:r>
              <a:rPr lang="en-CA" sz="1200">
                <a:solidFill>
                  <a:srgbClr val="5C5C5C"/>
                </a:solidFill>
                <a:latin typeface="Lato"/>
                <a:ea typeface="Lato"/>
                <a:cs typeface="Lato"/>
                <a:sym typeface="Lato"/>
              </a:rPr>
              <a:t>Source: </a:t>
            </a:r>
            <a:r>
              <a:rPr lang="en-CA" sz="1200">
                <a:solidFill>
                  <a:srgbClr val="5C5C5C"/>
                </a:solidFill>
                <a:latin typeface="Lato"/>
                <a:ea typeface="Lato"/>
                <a:cs typeface="Lato"/>
                <a:sym typeface="Lato"/>
              </a:rPr>
              <a:t>[</a:t>
            </a:r>
            <a:r>
              <a:rPr lang="en-CA" sz="1050">
                <a:solidFill>
                  <a:srgbClr val="575651"/>
                </a:solidFill>
                <a:highlight>
                  <a:srgbClr val="FFFFFF"/>
                </a:highlight>
                <a:latin typeface="Roboto"/>
                <a:ea typeface="Roboto"/>
                <a:cs typeface="Roboto"/>
                <a:sym typeface="Roboto"/>
              </a:rPr>
              <a:t>Krizhevsky et al, 2012</a:t>
            </a:r>
            <a:r>
              <a:rPr lang="en-CA" sz="1200">
                <a:solidFill>
                  <a:srgbClr val="5C5C5C"/>
                </a:solidFill>
                <a:latin typeface="Lato"/>
                <a:ea typeface="Lato"/>
                <a:cs typeface="Lato"/>
                <a:sym typeface="Lato"/>
              </a:rPr>
              <a:t>]</a:t>
            </a:r>
            <a:endParaRPr sz="1200">
              <a:solidFill>
                <a:srgbClr val="5C5C5C"/>
              </a:solidFill>
              <a:latin typeface="Lato"/>
              <a:ea typeface="Lato"/>
              <a:cs typeface="Lato"/>
              <a:sym typeface="Lato"/>
            </a:endParaRPr>
          </a:p>
        </p:txBody>
      </p:sp>
      <p:sp>
        <p:nvSpPr>
          <p:cNvPr id="1896" name="Google Shape;1896;p61"/>
          <p:cNvSpPr txBox="1"/>
          <p:nvPr/>
        </p:nvSpPr>
        <p:spPr>
          <a:xfrm>
            <a:off x="-15300" y="2729925"/>
            <a:ext cx="4628100" cy="397500"/>
          </a:xfrm>
          <a:prstGeom prst="rect">
            <a:avLst/>
          </a:prstGeom>
          <a:noFill/>
          <a:ln>
            <a:noFill/>
          </a:ln>
        </p:spPr>
        <p:txBody>
          <a:bodyPr anchorCtr="0" anchor="ctr" bIns="91425" lIns="91425" spcFirstLastPara="1" rIns="91425" wrap="square" tIns="91425">
            <a:noAutofit/>
          </a:bodyPr>
          <a:lstStyle/>
          <a:p>
            <a:pPr indent="0" lvl="0" marL="0" rtl="0" algn="l">
              <a:spcBef>
                <a:spcPts val="640"/>
              </a:spcBef>
              <a:spcAft>
                <a:spcPts val="0"/>
              </a:spcAft>
              <a:buNone/>
            </a:pPr>
            <a:r>
              <a:rPr lang="en-CA" sz="1200">
                <a:solidFill>
                  <a:srgbClr val="5C5C5C"/>
                </a:solidFill>
                <a:latin typeface="Lato"/>
                <a:ea typeface="Lato"/>
                <a:cs typeface="Lato"/>
                <a:sym typeface="Lato"/>
              </a:rPr>
              <a:t>Les filtres appris pendant la phase de convolution représentent des </a:t>
            </a:r>
            <a:r>
              <a:rPr lang="en-CA" sz="1200">
                <a:solidFill>
                  <a:srgbClr val="0E5A73"/>
                </a:solidFill>
                <a:latin typeface="Lato"/>
                <a:ea typeface="Lato"/>
                <a:cs typeface="Lato"/>
                <a:sym typeface="Lato"/>
              </a:rPr>
              <a:t>features</a:t>
            </a:r>
            <a:r>
              <a:rPr lang="en-CA" sz="1200">
                <a:solidFill>
                  <a:srgbClr val="5C5C5C"/>
                </a:solidFill>
                <a:latin typeface="Lato"/>
                <a:ea typeface="Lato"/>
                <a:cs typeface="Lato"/>
                <a:sym typeface="Lato"/>
              </a:rPr>
              <a:t>. Ils sont très dépendants des images en entrée. Ils représentent ce qui est “intéressant” dans ces images. Vous n’avez pas la main dessus, c’est les calculs du réseau qui vous trouvent ces features (contrairement à des méthodes comme SIFT).</a:t>
            </a:r>
            <a:endParaRPr sz="1200">
              <a:solidFill>
                <a:srgbClr val="5C5C5C"/>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62"/>
          <p:cNvSpPr txBox="1"/>
          <p:nvPr>
            <p:ph type="title"/>
          </p:nvPr>
        </p:nvSpPr>
        <p:spPr>
          <a:xfrm>
            <a:off x="-67075" y="0"/>
            <a:ext cx="47424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COUCHE DE CONVOLUTION: RÉSUMÉ</a:t>
            </a:r>
            <a:endParaRPr/>
          </a:p>
        </p:txBody>
      </p:sp>
      <p:sp>
        <p:nvSpPr>
          <p:cNvPr id="1902" name="Google Shape;1902;p62"/>
          <p:cNvSpPr txBox="1"/>
          <p:nvPr/>
        </p:nvSpPr>
        <p:spPr>
          <a:xfrm>
            <a:off x="0" y="564400"/>
            <a:ext cx="4597500" cy="1710300"/>
          </a:xfrm>
          <a:prstGeom prst="rect">
            <a:avLst/>
          </a:prstGeom>
          <a:noFill/>
          <a:ln>
            <a:noFill/>
          </a:ln>
        </p:spPr>
        <p:txBody>
          <a:bodyPr anchorCtr="0" anchor="ctr" bIns="91425" lIns="91425" spcFirstLastPara="1" rIns="91425" wrap="square" tIns="91425">
            <a:noAutofit/>
          </a:bodyPr>
          <a:lstStyle/>
          <a:p>
            <a:pPr indent="-304800" lvl="0" marL="457200" rtl="0" algn="l">
              <a:spcBef>
                <a:spcPts val="640"/>
              </a:spcBef>
              <a:spcAft>
                <a:spcPts val="0"/>
              </a:spcAft>
              <a:buClr>
                <a:srgbClr val="5C5C5C"/>
              </a:buClr>
              <a:buSzPts val="1200"/>
              <a:buFont typeface="Lato"/>
              <a:buChar char="-"/>
            </a:pPr>
            <a:r>
              <a:rPr lang="en-CA" sz="1200">
                <a:solidFill>
                  <a:srgbClr val="5C5C5C"/>
                </a:solidFill>
                <a:latin typeface="Lato"/>
                <a:ea typeface="Lato"/>
                <a:cs typeface="Lato"/>
                <a:sym typeface="Lato"/>
              </a:rPr>
              <a:t>chaque étape de convolution renvoie un volume formé d’un certain nombre de </a:t>
            </a:r>
            <a:r>
              <a:rPr lang="en-CA" sz="1200">
                <a:solidFill>
                  <a:srgbClr val="0E5A73"/>
                </a:solidFill>
                <a:latin typeface="Lato"/>
                <a:ea typeface="Lato"/>
                <a:cs typeface="Lato"/>
                <a:sym typeface="Lato"/>
              </a:rPr>
              <a:t>feature maps.</a:t>
            </a:r>
            <a:endParaRPr sz="1200">
              <a:solidFill>
                <a:srgbClr val="0E5A73"/>
              </a:solidFill>
              <a:latin typeface="Lato"/>
              <a:ea typeface="Lato"/>
              <a:cs typeface="Lato"/>
              <a:sym typeface="Lato"/>
            </a:endParaRPr>
          </a:p>
          <a:p>
            <a:pPr indent="-304800" lvl="0" marL="457200" rtl="0" algn="l">
              <a:spcBef>
                <a:spcPts val="0"/>
              </a:spcBef>
              <a:spcAft>
                <a:spcPts val="0"/>
              </a:spcAft>
              <a:buClr>
                <a:srgbClr val="5C5C5C"/>
              </a:buClr>
              <a:buSzPts val="1200"/>
              <a:buFont typeface="Lato"/>
              <a:buChar char="-"/>
            </a:pPr>
            <a:r>
              <a:rPr lang="en-CA" sz="1200">
                <a:solidFill>
                  <a:srgbClr val="5C5C5C"/>
                </a:solidFill>
                <a:latin typeface="Lato"/>
                <a:ea typeface="Lato"/>
                <a:cs typeface="Lato"/>
                <a:sym typeface="Lato"/>
              </a:rPr>
              <a:t>la taille de ce volume dépend de:</a:t>
            </a:r>
            <a:endParaRPr sz="1200">
              <a:solidFill>
                <a:srgbClr val="5C5C5C"/>
              </a:solidFill>
              <a:latin typeface="Lato"/>
              <a:ea typeface="Lato"/>
              <a:cs typeface="Lato"/>
              <a:sym typeface="Lato"/>
            </a:endParaRPr>
          </a:p>
          <a:p>
            <a:pPr indent="-304800" lvl="1" marL="914400" rtl="0" algn="l">
              <a:spcBef>
                <a:spcPts val="0"/>
              </a:spcBef>
              <a:spcAft>
                <a:spcPts val="0"/>
              </a:spcAft>
              <a:buClr>
                <a:srgbClr val="5C5C5C"/>
              </a:buClr>
              <a:buSzPts val="1200"/>
              <a:buFont typeface="Lato"/>
              <a:buChar char="-"/>
            </a:pPr>
            <a:r>
              <a:rPr lang="en-CA" sz="1200">
                <a:solidFill>
                  <a:srgbClr val="5C5C5C"/>
                </a:solidFill>
                <a:latin typeface="Lato"/>
                <a:ea typeface="Lato"/>
                <a:cs typeface="Lato"/>
                <a:sym typeface="Lato"/>
              </a:rPr>
              <a:t>nombre de filtres (hauteur du volume)</a:t>
            </a:r>
            <a:endParaRPr sz="1200">
              <a:solidFill>
                <a:srgbClr val="5C5C5C"/>
              </a:solidFill>
              <a:latin typeface="Lato"/>
              <a:ea typeface="Lato"/>
              <a:cs typeface="Lato"/>
              <a:sym typeface="Lato"/>
            </a:endParaRPr>
          </a:p>
          <a:p>
            <a:pPr indent="-304800" lvl="1" marL="914400" rtl="0" algn="l">
              <a:spcBef>
                <a:spcPts val="0"/>
              </a:spcBef>
              <a:spcAft>
                <a:spcPts val="0"/>
              </a:spcAft>
              <a:buClr>
                <a:srgbClr val="5C5C5C"/>
              </a:buClr>
              <a:buSzPts val="1200"/>
              <a:buFont typeface="Lato"/>
              <a:buChar char="-"/>
            </a:pPr>
            <a:r>
              <a:rPr lang="en-CA" sz="1200">
                <a:solidFill>
                  <a:srgbClr val="5C5C5C"/>
                </a:solidFill>
                <a:latin typeface="Lato"/>
                <a:ea typeface="Lato"/>
                <a:cs typeface="Lato"/>
                <a:sym typeface="Lato"/>
              </a:rPr>
              <a:t>stride (longueur, largeur du volume = celles de l’input / stride)</a:t>
            </a:r>
            <a:endParaRPr sz="1200">
              <a:solidFill>
                <a:srgbClr val="5C5C5C"/>
              </a:solidFill>
              <a:latin typeface="Lato"/>
              <a:ea typeface="Lato"/>
              <a:cs typeface="Lato"/>
              <a:sym typeface="Lato"/>
            </a:endParaRPr>
          </a:p>
          <a:p>
            <a:pPr indent="-304800" lvl="1" marL="914400" rtl="0" algn="l">
              <a:spcBef>
                <a:spcPts val="0"/>
              </a:spcBef>
              <a:spcAft>
                <a:spcPts val="0"/>
              </a:spcAft>
              <a:buClr>
                <a:srgbClr val="5C5C5C"/>
              </a:buClr>
              <a:buSzPts val="1200"/>
              <a:buFont typeface="Lato"/>
              <a:buChar char="-"/>
            </a:pPr>
            <a:r>
              <a:rPr lang="en-CA" sz="1200">
                <a:solidFill>
                  <a:srgbClr val="5C5C5C"/>
                </a:solidFill>
                <a:latin typeface="Lato"/>
                <a:ea typeface="Lato"/>
                <a:cs typeface="Lato"/>
                <a:sym typeface="Lato"/>
              </a:rPr>
              <a:t>0-padding: peut également modifier la longueur et largeur du volume.</a:t>
            </a:r>
            <a:endParaRPr sz="1200">
              <a:solidFill>
                <a:srgbClr val="5C5C5C"/>
              </a:solidFill>
              <a:latin typeface="Lato"/>
              <a:ea typeface="Lato"/>
              <a:cs typeface="Lato"/>
              <a:sym typeface="Lato"/>
            </a:endParaRPr>
          </a:p>
          <a:p>
            <a:pPr indent="-304800" lvl="0" marL="457200" rtl="0" algn="l">
              <a:spcBef>
                <a:spcPts val="0"/>
              </a:spcBef>
              <a:spcAft>
                <a:spcPts val="0"/>
              </a:spcAft>
              <a:buClr>
                <a:srgbClr val="5C5C5C"/>
              </a:buClr>
              <a:buSzPts val="1200"/>
              <a:buFont typeface="Lato"/>
              <a:buChar char="-"/>
            </a:pPr>
            <a:r>
              <a:rPr lang="en-CA" sz="1200">
                <a:solidFill>
                  <a:srgbClr val="5C5C5C"/>
                </a:solidFill>
                <a:latin typeface="Lato"/>
                <a:ea typeface="Lato"/>
                <a:cs typeface="Lato"/>
                <a:sym typeface="Lato"/>
              </a:rPr>
              <a:t>le réseau va apprendre les filtres, il ne faut pas les choisir</a:t>
            </a:r>
            <a:endParaRPr sz="1200">
              <a:solidFill>
                <a:srgbClr val="5C5C5C"/>
              </a:solidFill>
              <a:latin typeface="Lato"/>
              <a:ea typeface="Lato"/>
              <a:cs typeface="Lato"/>
              <a:sym typeface="Lato"/>
            </a:endParaRPr>
          </a:p>
        </p:txBody>
      </p:sp>
      <p:pic>
        <p:nvPicPr>
          <p:cNvPr id="1903" name="Google Shape;1903;p62"/>
          <p:cNvPicPr preferRelativeResize="0"/>
          <p:nvPr/>
        </p:nvPicPr>
        <p:blipFill>
          <a:blip r:embed="rId3">
            <a:alphaModFix/>
          </a:blip>
          <a:stretch>
            <a:fillRect/>
          </a:stretch>
        </p:blipFill>
        <p:spPr>
          <a:xfrm>
            <a:off x="152400" y="2310200"/>
            <a:ext cx="4292599" cy="1023553"/>
          </a:xfrm>
          <a:prstGeom prst="rect">
            <a:avLst/>
          </a:prstGeom>
          <a:noFill/>
          <a:ln>
            <a:noFill/>
          </a:ln>
        </p:spPr>
      </p:pic>
      <p:sp>
        <p:nvSpPr>
          <p:cNvPr id="1904" name="Google Shape;1904;p62"/>
          <p:cNvSpPr/>
          <p:nvPr/>
        </p:nvSpPr>
        <p:spPr>
          <a:xfrm>
            <a:off x="73775" y="2334225"/>
            <a:ext cx="1784100" cy="112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2"/>
          <p:cNvSpPr/>
          <p:nvPr/>
        </p:nvSpPr>
        <p:spPr>
          <a:xfrm>
            <a:off x="1782325" y="2609250"/>
            <a:ext cx="1195800" cy="69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63"/>
          <p:cNvSpPr txBox="1"/>
          <p:nvPr>
            <p:ph type="title"/>
          </p:nvPr>
        </p:nvSpPr>
        <p:spPr>
          <a:xfrm>
            <a:off x="-67075" y="0"/>
            <a:ext cx="47424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COUCHE ReLU</a:t>
            </a:r>
            <a:endParaRPr/>
          </a:p>
        </p:txBody>
      </p:sp>
      <p:sp>
        <p:nvSpPr>
          <p:cNvPr id="1911" name="Google Shape;1911;p63"/>
          <p:cNvSpPr txBox="1"/>
          <p:nvPr/>
        </p:nvSpPr>
        <p:spPr>
          <a:xfrm>
            <a:off x="60375" y="623825"/>
            <a:ext cx="4380000" cy="1569600"/>
          </a:xfrm>
          <a:prstGeom prst="rect">
            <a:avLst/>
          </a:prstGeom>
          <a:noFill/>
          <a:ln>
            <a:noFill/>
          </a:ln>
        </p:spPr>
        <p:txBody>
          <a:bodyPr anchorCtr="0" anchor="ctr" bIns="91425" lIns="91425" spcFirstLastPara="1" rIns="91425" wrap="square" tIns="91425">
            <a:noAutofit/>
          </a:bodyPr>
          <a:lstStyle/>
          <a:p>
            <a:pPr indent="0" lvl="0" marL="0" rtl="0" algn="l">
              <a:spcBef>
                <a:spcPts val="640"/>
              </a:spcBef>
              <a:spcAft>
                <a:spcPts val="0"/>
              </a:spcAft>
              <a:buNone/>
            </a:pPr>
            <a:r>
              <a:rPr lang="en-CA" sz="1200">
                <a:solidFill>
                  <a:srgbClr val="5C5C5C"/>
                </a:solidFill>
                <a:latin typeface="Lato"/>
                <a:ea typeface="Lato"/>
                <a:cs typeface="Lato"/>
                <a:sym typeface="Lato"/>
              </a:rPr>
              <a:t>Cette opération se fait juste après la convolution, si bien qu’elle se confond un peu avec. </a:t>
            </a:r>
            <a:endParaRPr sz="1200">
              <a:solidFill>
                <a:srgbClr val="5C5C5C"/>
              </a:solidFill>
              <a:latin typeface="Lato"/>
              <a:ea typeface="Lato"/>
              <a:cs typeface="Lato"/>
              <a:sym typeface="Lato"/>
            </a:endParaRPr>
          </a:p>
          <a:p>
            <a:pPr indent="0" lvl="0" marL="0" rtl="0" algn="l">
              <a:spcBef>
                <a:spcPts val="640"/>
              </a:spcBef>
              <a:spcAft>
                <a:spcPts val="0"/>
              </a:spcAft>
              <a:buNone/>
            </a:pPr>
            <a:r>
              <a:rPr lang="en-CA" sz="1200">
                <a:solidFill>
                  <a:srgbClr val="5C5C5C"/>
                </a:solidFill>
                <a:latin typeface="Lato"/>
                <a:ea typeface="Lato"/>
                <a:cs typeface="Lato"/>
                <a:sym typeface="Lato"/>
              </a:rPr>
              <a:t>ReLU: Rectified Linear Unit. Opération permettant d’ajouter de la non-linéarité au réseau (car l’essentiel du reste est linéaire).</a:t>
            </a:r>
            <a:endParaRPr sz="1200">
              <a:solidFill>
                <a:srgbClr val="5C5C5C"/>
              </a:solidFill>
              <a:latin typeface="Lato"/>
              <a:ea typeface="Lato"/>
              <a:cs typeface="Lato"/>
              <a:sym typeface="Lato"/>
            </a:endParaRPr>
          </a:p>
        </p:txBody>
      </p:sp>
      <p:pic>
        <p:nvPicPr>
          <p:cNvPr id="1912" name="Google Shape;1912;p63"/>
          <p:cNvPicPr preferRelativeResize="0"/>
          <p:nvPr/>
        </p:nvPicPr>
        <p:blipFill>
          <a:blip r:embed="rId3">
            <a:alphaModFix/>
          </a:blip>
          <a:stretch>
            <a:fillRect/>
          </a:stretch>
        </p:blipFill>
        <p:spPr>
          <a:xfrm>
            <a:off x="152400" y="2310200"/>
            <a:ext cx="4292599" cy="1023553"/>
          </a:xfrm>
          <a:prstGeom prst="rect">
            <a:avLst/>
          </a:prstGeom>
          <a:noFill/>
          <a:ln>
            <a:noFill/>
          </a:ln>
        </p:spPr>
      </p:pic>
      <p:sp>
        <p:nvSpPr>
          <p:cNvPr id="1913" name="Google Shape;1913;p63"/>
          <p:cNvSpPr/>
          <p:nvPr/>
        </p:nvSpPr>
        <p:spPr>
          <a:xfrm>
            <a:off x="73775" y="2334225"/>
            <a:ext cx="1784100" cy="1120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3"/>
          <p:cNvSpPr/>
          <p:nvPr/>
        </p:nvSpPr>
        <p:spPr>
          <a:xfrm>
            <a:off x="1782325" y="2609250"/>
            <a:ext cx="1195800" cy="69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sp>
        <p:nvSpPr>
          <p:cNvPr id="1919" name="Google Shape;1919;p64"/>
          <p:cNvSpPr txBox="1"/>
          <p:nvPr>
            <p:ph type="title"/>
          </p:nvPr>
        </p:nvSpPr>
        <p:spPr>
          <a:xfrm>
            <a:off x="-67075" y="0"/>
            <a:ext cx="47424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COUCHE ReLU</a:t>
            </a:r>
            <a:endParaRPr/>
          </a:p>
        </p:txBody>
      </p:sp>
      <p:sp>
        <p:nvSpPr>
          <p:cNvPr id="1920" name="Google Shape;1920;p64"/>
          <p:cNvSpPr txBox="1"/>
          <p:nvPr/>
        </p:nvSpPr>
        <p:spPr>
          <a:xfrm>
            <a:off x="60375" y="623825"/>
            <a:ext cx="4380000" cy="1053000"/>
          </a:xfrm>
          <a:prstGeom prst="rect">
            <a:avLst/>
          </a:prstGeom>
          <a:noFill/>
          <a:ln>
            <a:noFill/>
          </a:ln>
        </p:spPr>
        <p:txBody>
          <a:bodyPr anchorCtr="0" anchor="ctr" bIns="91425" lIns="91425" spcFirstLastPara="1" rIns="91425" wrap="square" tIns="91425">
            <a:noAutofit/>
          </a:bodyPr>
          <a:lstStyle/>
          <a:p>
            <a:pPr indent="0" lvl="0" marL="0" rtl="0" algn="l">
              <a:spcBef>
                <a:spcPts val="640"/>
              </a:spcBef>
              <a:spcAft>
                <a:spcPts val="0"/>
              </a:spcAft>
              <a:buNone/>
            </a:pPr>
            <a:r>
              <a:rPr lang="en-CA" sz="1200">
                <a:solidFill>
                  <a:srgbClr val="5C5C5C"/>
                </a:solidFill>
                <a:latin typeface="Lato"/>
                <a:ea typeface="Lato"/>
                <a:cs typeface="Lato"/>
                <a:sym typeface="Lato"/>
              </a:rPr>
              <a:t>De manière extrêmement simple, on va appliquer à chaque neurone de sortie la fonction f(x) = max(x, 0), c’est-à-dire remplacer toutes les valeurs negatives par 0. C’est tout!</a:t>
            </a:r>
            <a:endParaRPr sz="1200">
              <a:solidFill>
                <a:srgbClr val="5C5C5C"/>
              </a:solidFill>
              <a:latin typeface="Lato"/>
              <a:ea typeface="Lato"/>
              <a:cs typeface="Lato"/>
              <a:sym typeface="Lato"/>
            </a:endParaRPr>
          </a:p>
        </p:txBody>
      </p:sp>
      <p:pic>
        <p:nvPicPr>
          <p:cNvPr id="1921" name="Google Shape;1921;p64"/>
          <p:cNvPicPr preferRelativeResize="0"/>
          <p:nvPr/>
        </p:nvPicPr>
        <p:blipFill>
          <a:blip r:embed="rId3">
            <a:alphaModFix/>
          </a:blip>
          <a:stretch>
            <a:fillRect/>
          </a:stretch>
        </p:blipFill>
        <p:spPr>
          <a:xfrm>
            <a:off x="331488" y="1527375"/>
            <a:ext cx="3934413" cy="1472775"/>
          </a:xfrm>
          <a:prstGeom prst="rect">
            <a:avLst/>
          </a:prstGeom>
          <a:noFill/>
          <a:ln>
            <a:noFill/>
          </a:ln>
        </p:spPr>
      </p:pic>
      <p:sp>
        <p:nvSpPr>
          <p:cNvPr id="1922" name="Google Shape;1922;p64"/>
          <p:cNvSpPr txBox="1"/>
          <p:nvPr/>
        </p:nvSpPr>
        <p:spPr>
          <a:xfrm>
            <a:off x="107325" y="2951350"/>
            <a:ext cx="4490100" cy="4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100"/>
              <a:t>Source: </a:t>
            </a:r>
            <a:r>
              <a:rPr lang="en-CA" sz="1200">
                <a:solidFill>
                  <a:srgbClr val="5C5C5C"/>
                </a:solidFill>
                <a:latin typeface="Lato"/>
                <a:ea typeface="Lato"/>
                <a:cs typeface="Lato"/>
                <a:sym typeface="Lato"/>
              </a:rPr>
              <a:t>http://mlss.tuebingen.mpg.de/2015/slides/fergus/Fergus_1.pdf</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65"/>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COUCHE DE POOLING</a:t>
            </a:r>
            <a:endParaRPr/>
          </a:p>
        </p:txBody>
      </p:sp>
      <p:sp>
        <p:nvSpPr>
          <p:cNvPr id="1928" name="Google Shape;1928;p65"/>
          <p:cNvSpPr txBox="1"/>
          <p:nvPr>
            <p:ph idx="1" type="body"/>
          </p:nvPr>
        </p:nvSpPr>
        <p:spPr>
          <a:xfrm>
            <a:off x="78875" y="813350"/>
            <a:ext cx="4422000" cy="11250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CA"/>
              <a:t>L’opération de </a:t>
            </a:r>
            <a:r>
              <a:rPr lang="en-CA">
                <a:solidFill>
                  <a:srgbClr val="0E5A73"/>
                </a:solidFill>
              </a:rPr>
              <a:t>pooling</a:t>
            </a:r>
            <a:r>
              <a:rPr lang="en-CA"/>
              <a:t> ou </a:t>
            </a:r>
            <a:r>
              <a:rPr lang="en-CA">
                <a:solidFill>
                  <a:srgbClr val="0E5A73"/>
                </a:solidFill>
              </a:rPr>
              <a:t>agrégation</a:t>
            </a:r>
            <a:r>
              <a:rPr lang="en-CA">
                <a:solidFill>
                  <a:srgbClr val="666666"/>
                </a:solidFill>
              </a:rPr>
              <a:t> arrive en pratique après convolution + ReLU. Un volume qui passe par cette couche va sortir en plus petit! L’objectif de cette couche est de résumer et régulariser l’information contenu dans l’input.</a:t>
            </a:r>
            <a:endParaRPr>
              <a:solidFill>
                <a:srgbClr val="666666"/>
              </a:solidFill>
            </a:endParaRPr>
          </a:p>
          <a:p>
            <a:pPr indent="-139700" lvl="0" marL="342900" rtl="0" algn="l">
              <a:spcBef>
                <a:spcPts val="640"/>
              </a:spcBef>
              <a:spcAft>
                <a:spcPts val="0"/>
              </a:spcAft>
              <a:buNone/>
            </a:pPr>
            <a:r>
              <a:t/>
            </a:r>
            <a:endParaRPr/>
          </a:p>
        </p:txBody>
      </p:sp>
      <p:pic>
        <p:nvPicPr>
          <p:cNvPr id="1929" name="Google Shape;1929;p65"/>
          <p:cNvPicPr preferRelativeResize="0"/>
          <p:nvPr/>
        </p:nvPicPr>
        <p:blipFill>
          <a:blip r:embed="rId3">
            <a:alphaModFix/>
          </a:blip>
          <a:stretch>
            <a:fillRect/>
          </a:stretch>
        </p:blipFill>
        <p:spPr>
          <a:xfrm>
            <a:off x="152400" y="2310200"/>
            <a:ext cx="4292599" cy="1023553"/>
          </a:xfrm>
          <a:prstGeom prst="rect">
            <a:avLst/>
          </a:prstGeom>
          <a:noFill/>
          <a:ln>
            <a:noFill/>
          </a:ln>
        </p:spPr>
      </p:pic>
      <p:sp>
        <p:nvSpPr>
          <p:cNvPr id="1930" name="Google Shape;1930;p65"/>
          <p:cNvSpPr/>
          <p:nvPr/>
        </p:nvSpPr>
        <p:spPr>
          <a:xfrm>
            <a:off x="816625" y="2366600"/>
            <a:ext cx="1395000" cy="1023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5"/>
          <p:cNvSpPr/>
          <p:nvPr/>
        </p:nvSpPr>
        <p:spPr>
          <a:xfrm>
            <a:off x="2211625" y="2595850"/>
            <a:ext cx="1195800" cy="69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66"/>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COUCHE DE POOLING</a:t>
            </a:r>
            <a:endParaRPr/>
          </a:p>
        </p:txBody>
      </p:sp>
      <p:sp>
        <p:nvSpPr>
          <p:cNvPr id="1937" name="Google Shape;1937;p66"/>
          <p:cNvSpPr txBox="1"/>
          <p:nvPr>
            <p:ph idx="1" type="body"/>
          </p:nvPr>
        </p:nvSpPr>
        <p:spPr>
          <a:xfrm>
            <a:off x="78875" y="511500"/>
            <a:ext cx="4422000" cy="11250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rPr lang="en-CA"/>
              <a:t>En pratique on choisit:</a:t>
            </a:r>
            <a:endParaRPr/>
          </a:p>
          <a:p>
            <a:pPr indent="-304800" lvl="0" marL="457200" rtl="0" algn="l">
              <a:spcBef>
                <a:spcPts val="640"/>
              </a:spcBef>
              <a:spcAft>
                <a:spcPts val="0"/>
              </a:spcAft>
              <a:buSzPts val="1200"/>
              <a:buChar char="-"/>
            </a:pPr>
            <a:r>
              <a:rPr lang="en-CA"/>
              <a:t>un stride</a:t>
            </a:r>
            <a:endParaRPr/>
          </a:p>
          <a:p>
            <a:pPr indent="-304800" lvl="0" marL="457200" rtl="0" algn="l">
              <a:spcBef>
                <a:spcPts val="0"/>
              </a:spcBef>
              <a:spcAft>
                <a:spcPts val="0"/>
              </a:spcAft>
              <a:buSzPts val="1200"/>
              <a:buChar char="-"/>
            </a:pPr>
            <a:r>
              <a:rPr lang="en-CA"/>
              <a:t>une taille de fenêtre</a:t>
            </a:r>
            <a:endParaRPr/>
          </a:p>
          <a:p>
            <a:pPr indent="0" lvl="0" marL="0" rtl="0" algn="l">
              <a:spcBef>
                <a:spcPts val="640"/>
              </a:spcBef>
              <a:spcAft>
                <a:spcPts val="0"/>
              </a:spcAft>
              <a:buNone/>
            </a:pPr>
            <a:r>
              <a:rPr lang="en-CA"/>
              <a:t>Et on fait glisser la fenêtre sur l’input en choisissant la plus grande valeur (max-pooling). Ou éventuellement une autre fonction comme la somme.</a:t>
            </a:r>
            <a:endParaRPr/>
          </a:p>
          <a:p>
            <a:pPr indent="-139700" lvl="0" marL="342900" rtl="0" algn="l">
              <a:spcBef>
                <a:spcPts val="640"/>
              </a:spcBef>
              <a:spcAft>
                <a:spcPts val="0"/>
              </a:spcAft>
              <a:buNone/>
            </a:pPr>
            <a:r>
              <a:t/>
            </a:r>
            <a:endParaRPr/>
          </a:p>
        </p:txBody>
      </p:sp>
      <p:pic>
        <p:nvPicPr>
          <p:cNvPr id="1938" name="Google Shape;1938;p66"/>
          <p:cNvPicPr preferRelativeResize="0"/>
          <p:nvPr/>
        </p:nvPicPr>
        <p:blipFill>
          <a:blip r:embed="rId3">
            <a:alphaModFix/>
          </a:blip>
          <a:stretch>
            <a:fillRect/>
          </a:stretch>
        </p:blipFill>
        <p:spPr>
          <a:xfrm>
            <a:off x="882714" y="2017597"/>
            <a:ext cx="2814322" cy="1252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67"/>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INTÉRÊTS</a:t>
            </a:r>
            <a:r>
              <a:rPr lang="en-CA"/>
              <a:t> DU POOLING</a:t>
            </a:r>
            <a:endParaRPr/>
          </a:p>
        </p:txBody>
      </p:sp>
      <p:sp>
        <p:nvSpPr>
          <p:cNvPr id="1944" name="Google Shape;1944;p67"/>
          <p:cNvSpPr txBox="1"/>
          <p:nvPr>
            <p:ph idx="1" type="body"/>
          </p:nvPr>
        </p:nvSpPr>
        <p:spPr>
          <a:xfrm>
            <a:off x="78875" y="645650"/>
            <a:ext cx="4422000" cy="11250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t/>
            </a:r>
            <a:endParaRPr/>
          </a:p>
          <a:p>
            <a:pPr indent="-139700" lvl="0" marL="342900" rtl="0" algn="l">
              <a:spcBef>
                <a:spcPts val="640"/>
              </a:spcBef>
              <a:spcAft>
                <a:spcPts val="0"/>
              </a:spcAft>
              <a:buNone/>
            </a:pPr>
            <a:r>
              <a:t/>
            </a:r>
            <a:endParaRPr/>
          </a:p>
        </p:txBody>
      </p:sp>
      <p:sp>
        <p:nvSpPr>
          <p:cNvPr id="1945" name="Google Shape;1945;p67"/>
          <p:cNvSpPr txBox="1"/>
          <p:nvPr>
            <p:ph idx="1" type="body"/>
          </p:nvPr>
        </p:nvSpPr>
        <p:spPr>
          <a:xfrm>
            <a:off x="78875" y="813350"/>
            <a:ext cx="4422000" cy="11250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CA"/>
              <a:t>Le pooling, car il résume l’information de manière locale et qu’il fait diminuer le nombre de dimensions (réduction de dimension) permet en pratique de: </a:t>
            </a:r>
            <a:endParaRPr/>
          </a:p>
          <a:p>
            <a:pPr indent="-304800" lvl="0" marL="457200" rtl="0" algn="l">
              <a:spcBef>
                <a:spcPts val="640"/>
              </a:spcBef>
              <a:spcAft>
                <a:spcPts val="0"/>
              </a:spcAft>
              <a:buSzPts val="1200"/>
              <a:buChar char="-"/>
            </a:pPr>
            <a:r>
              <a:rPr lang="en-CA"/>
              <a:t>limiter le sur-apprentissage: moins de paramètres</a:t>
            </a:r>
            <a:endParaRPr/>
          </a:p>
          <a:p>
            <a:pPr indent="-304800" lvl="0" marL="457200" rtl="0" algn="l">
              <a:spcBef>
                <a:spcPts val="0"/>
              </a:spcBef>
              <a:spcAft>
                <a:spcPts val="0"/>
              </a:spcAft>
              <a:buSzPts val="1200"/>
              <a:buChar char="-"/>
            </a:pPr>
            <a:r>
              <a:rPr lang="en-CA"/>
              <a:t>dimension plus faible et donc plus facile d’interpréter les résultat de ces couches</a:t>
            </a:r>
            <a:endParaRPr/>
          </a:p>
          <a:p>
            <a:pPr indent="-304800" lvl="0" marL="457200" rtl="0" algn="l">
              <a:spcBef>
                <a:spcPts val="0"/>
              </a:spcBef>
              <a:spcAft>
                <a:spcPts val="0"/>
              </a:spcAft>
              <a:buSzPts val="1200"/>
              <a:buChar char="-"/>
            </a:pPr>
            <a:r>
              <a:rPr lang="en-CA"/>
              <a:t>rend le réseau invariant au légères distorsions, car le résultat du pooling serait le même sur une entrée légè</a:t>
            </a:r>
            <a:r>
              <a:rPr lang="en-CA"/>
              <a:t>rement différente</a:t>
            </a:r>
            <a:endParaRPr/>
          </a:p>
          <a:p>
            <a:pPr indent="-139700" lvl="0" marL="342900" rtl="0" algn="l">
              <a:spcBef>
                <a:spcPts val="64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68"/>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COUCHE TOTALEMENT CONNECTÉE</a:t>
            </a:r>
            <a:endParaRPr/>
          </a:p>
        </p:txBody>
      </p:sp>
      <p:sp>
        <p:nvSpPr>
          <p:cNvPr id="1951" name="Google Shape;1951;p68"/>
          <p:cNvSpPr txBox="1"/>
          <p:nvPr>
            <p:ph idx="1" type="body"/>
          </p:nvPr>
        </p:nvSpPr>
        <p:spPr>
          <a:xfrm>
            <a:off x="78875" y="813350"/>
            <a:ext cx="4422000" cy="11250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CA"/>
              <a:t>Ces couches sont les mêmes que dans un perceptron multi-couches, comme vu dans le cours précédent. Chaque neurone de la couche de sortie est connecté à chaque neurone de la couche d’entrée, via une fonction linéaire. </a:t>
            </a:r>
            <a:endParaRPr>
              <a:solidFill>
                <a:srgbClr val="666666"/>
              </a:solidFill>
            </a:endParaRPr>
          </a:p>
          <a:p>
            <a:pPr indent="-139700" lvl="0" marL="342900" rtl="0" algn="l">
              <a:spcBef>
                <a:spcPts val="640"/>
              </a:spcBef>
              <a:spcAft>
                <a:spcPts val="0"/>
              </a:spcAft>
              <a:buNone/>
            </a:pPr>
            <a:r>
              <a:t/>
            </a:r>
            <a:endParaRPr/>
          </a:p>
        </p:txBody>
      </p:sp>
      <p:pic>
        <p:nvPicPr>
          <p:cNvPr id="1952" name="Google Shape;1952;p68"/>
          <p:cNvPicPr preferRelativeResize="0"/>
          <p:nvPr/>
        </p:nvPicPr>
        <p:blipFill>
          <a:blip r:embed="rId3">
            <a:alphaModFix/>
          </a:blip>
          <a:stretch>
            <a:fillRect/>
          </a:stretch>
        </p:blipFill>
        <p:spPr>
          <a:xfrm>
            <a:off x="152400" y="2310200"/>
            <a:ext cx="4292599" cy="1023553"/>
          </a:xfrm>
          <a:prstGeom prst="rect">
            <a:avLst/>
          </a:prstGeom>
          <a:noFill/>
          <a:ln>
            <a:noFill/>
          </a:ln>
        </p:spPr>
      </p:pic>
      <p:sp>
        <p:nvSpPr>
          <p:cNvPr id="1953" name="Google Shape;1953;p68"/>
          <p:cNvSpPr/>
          <p:nvPr/>
        </p:nvSpPr>
        <p:spPr>
          <a:xfrm>
            <a:off x="2936050" y="2582425"/>
            <a:ext cx="1195800" cy="6924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p69"/>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COUCHE TOTALEMENT CONNECTÉE</a:t>
            </a:r>
            <a:endParaRPr/>
          </a:p>
        </p:txBody>
      </p:sp>
      <p:pic>
        <p:nvPicPr>
          <p:cNvPr id="1959" name="Google Shape;1959;p69"/>
          <p:cNvPicPr preferRelativeResize="0"/>
          <p:nvPr/>
        </p:nvPicPr>
        <p:blipFill>
          <a:blip r:embed="rId3">
            <a:alphaModFix/>
          </a:blip>
          <a:stretch>
            <a:fillRect/>
          </a:stretch>
        </p:blipFill>
        <p:spPr>
          <a:xfrm>
            <a:off x="688363" y="873075"/>
            <a:ext cx="3220667" cy="2415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La convolution</a:t>
            </a:r>
            <a:endParaRPr/>
          </a:p>
        </p:txBody>
      </p:sp>
      <p:grpSp>
        <p:nvGrpSpPr>
          <p:cNvPr id="178" name="Google Shape;178;p25"/>
          <p:cNvGrpSpPr/>
          <p:nvPr/>
        </p:nvGrpSpPr>
        <p:grpSpPr>
          <a:xfrm>
            <a:off x="358400" y="1870300"/>
            <a:ext cx="1113000" cy="939600"/>
            <a:chOff x="302800" y="1266825"/>
            <a:chExt cx="1113000" cy="939600"/>
          </a:xfrm>
        </p:grpSpPr>
        <p:sp>
          <p:nvSpPr>
            <p:cNvPr id="179" name="Google Shape;179;p25"/>
            <p:cNvSpPr/>
            <p:nvPr/>
          </p:nvSpPr>
          <p:spPr>
            <a:xfrm>
              <a:off x="3028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180" name="Google Shape;180;p25"/>
            <p:cNvSpPr/>
            <p:nvPr/>
          </p:nvSpPr>
          <p:spPr>
            <a:xfrm>
              <a:off x="5254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181" name="Google Shape;181;p25"/>
            <p:cNvSpPr/>
            <p:nvPr/>
          </p:nvSpPr>
          <p:spPr>
            <a:xfrm>
              <a:off x="7480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4</a:t>
              </a:r>
              <a:endParaRPr/>
            </a:p>
          </p:txBody>
        </p:sp>
        <p:sp>
          <p:nvSpPr>
            <p:cNvPr id="182" name="Google Shape;182;p25"/>
            <p:cNvSpPr/>
            <p:nvPr/>
          </p:nvSpPr>
          <p:spPr>
            <a:xfrm>
              <a:off x="9706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183" name="Google Shape;183;p25"/>
            <p:cNvSpPr/>
            <p:nvPr/>
          </p:nvSpPr>
          <p:spPr>
            <a:xfrm>
              <a:off x="11932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184" name="Google Shape;184;p25"/>
            <p:cNvSpPr/>
            <p:nvPr/>
          </p:nvSpPr>
          <p:spPr>
            <a:xfrm>
              <a:off x="3028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185" name="Google Shape;185;p25"/>
            <p:cNvSpPr/>
            <p:nvPr/>
          </p:nvSpPr>
          <p:spPr>
            <a:xfrm>
              <a:off x="5254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186" name="Google Shape;186;p25"/>
            <p:cNvSpPr/>
            <p:nvPr/>
          </p:nvSpPr>
          <p:spPr>
            <a:xfrm>
              <a:off x="7480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187" name="Google Shape;187;p25"/>
            <p:cNvSpPr/>
            <p:nvPr/>
          </p:nvSpPr>
          <p:spPr>
            <a:xfrm>
              <a:off x="9706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188" name="Google Shape;188;p25"/>
            <p:cNvSpPr/>
            <p:nvPr/>
          </p:nvSpPr>
          <p:spPr>
            <a:xfrm>
              <a:off x="11932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189" name="Google Shape;189;p25"/>
            <p:cNvSpPr/>
            <p:nvPr/>
          </p:nvSpPr>
          <p:spPr>
            <a:xfrm>
              <a:off x="3028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190" name="Google Shape;190;p25"/>
            <p:cNvSpPr/>
            <p:nvPr/>
          </p:nvSpPr>
          <p:spPr>
            <a:xfrm>
              <a:off x="5254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191" name="Google Shape;191;p25"/>
            <p:cNvSpPr/>
            <p:nvPr/>
          </p:nvSpPr>
          <p:spPr>
            <a:xfrm>
              <a:off x="7480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192" name="Google Shape;192;p25"/>
            <p:cNvSpPr/>
            <p:nvPr/>
          </p:nvSpPr>
          <p:spPr>
            <a:xfrm>
              <a:off x="9706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193" name="Google Shape;193;p25"/>
            <p:cNvSpPr/>
            <p:nvPr/>
          </p:nvSpPr>
          <p:spPr>
            <a:xfrm>
              <a:off x="11932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194" name="Google Shape;194;p25"/>
            <p:cNvSpPr/>
            <p:nvPr/>
          </p:nvSpPr>
          <p:spPr>
            <a:xfrm>
              <a:off x="3028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195" name="Google Shape;195;p25"/>
            <p:cNvSpPr/>
            <p:nvPr/>
          </p:nvSpPr>
          <p:spPr>
            <a:xfrm>
              <a:off x="5254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196" name="Google Shape;196;p25"/>
            <p:cNvSpPr/>
            <p:nvPr/>
          </p:nvSpPr>
          <p:spPr>
            <a:xfrm>
              <a:off x="7480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197" name="Google Shape;197;p25"/>
            <p:cNvSpPr/>
            <p:nvPr/>
          </p:nvSpPr>
          <p:spPr>
            <a:xfrm>
              <a:off x="9706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198" name="Google Shape;198;p25"/>
            <p:cNvSpPr/>
            <p:nvPr/>
          </p:nvSpPr>
          <p:spPr>
            <a:xfrm>
              <a:off x="11932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grpSp>
        <p:nvGrpSpPr>
          <p:cNvPr id="199" name="Google Shape;199;p25"/>
          <p:cNvGrpSpPr/>
          <p:nvPr/>
        </p:nvGrpSpPr>
        <p:grpSpPr>
          <a:xfrm>
            <a:off x="1880625" y="1987750"/>
            <a:ext cx="667800" cy="704700"/>
            <a:chOff x="1769375" y="1707725"/>
            <a:chExt cx="667800" cy="704700"/>
          </a:xfrm>
        </p:grpSpPr>
        <p:sp>
          <p:nvSpPr>
            <p:cNvPr id="200" name="Google Shape;200;p25"/>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201" name="Google Shape;201;p25"/>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202" name="Google Shape;202;p25"/>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203" name="Google Shape;203;p25"/>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204" name="Google Shape;204;p25"/>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205" name="Google Shape;205;p25"/>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206" name="Google Shape;206;p25"/>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207" name="Google Shape;207;p25"/>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208" name="Google Shape;208;p25"/>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sp>
        <p:nvSpPr>
          <p:cNvPr id="209" name="Google Shape;209;p25"/>
          <p:cNvSpPr txBox="1"/>
          <p:nvPr/>
        </p:nvSpPr>
        <p:spPr>
          <a:xfrm>
            <a:off x="1490600" y="2076875"/>
            <a:ext cx="3708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3600"/>
              <a:t>*</a:t>
            </a:r>
            <a:endParaRPr sz="3600"/>
          </a:p>
        </p:txBody>
      </p:sp>
      <p:sp>
        <p:nvSpPr>
          <p:cNvPr id="210" name="Google Shape;210;p25"/>
          <p:cNvSpPr txBox="1"/>
          <p:nvPr/>
        </p:nvSpPr>
        <p:spPr>
          <a:xfrm>
            <a:off x="2762275" y="2043100"/>
            <a:ext cx="711300" cy="59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3600">
                <a:solidFill>
                  <a:schemeClr val="dk1"/>
                </a:solidFill>
              </a:rPr>
              <a:t>=</a:t>
            </a:r>
            <a:endParaRPr/>
          </a:p>
        </p:txBody>
      </p:sp>
      <p:sp>
        <p:nvSpPr>
          <p:cNvPr id="211" name="Google Shape;211;p25"/>
          <p:cNvSpPr txBox="1"/>
          <p:nvPr/>
        </p:nvSpPr>
        <p:spPr>
          <a:xfrm>
            <a:off x="191575" y="760100"/>
            <a:ext cx="40044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t>Le produit de convolution de 2 matrices revient à multiplier point par point chaque sous-matrice de la première par la seconde et additionner le total “au centre”.</a:t>
            </a:r>
            <a:endParaRPr/>
          </a:p>
        </p:txBody>
      </p:sp>
      <p:grpSp>
        <p:nvGrpSpPr>
          <p:cNvPr id="212" name="Google Shape;212;p25"/>
          <p:cNvGrpSpPr/>
          <p:nvPr/>
        </p:nvGrpSpPr>
        <p:grpSpPr>
          <a:xfrm>
            <a:off x="3328700" y="1870300"/>
            <a:ext cx="1113000" cy="939600"/>
            <a:chOff x="302800" y="1266825"/>
            <a:chExt cx="1113000" cy="939600"/>
          </a:xfrm>
        </p:grpSpPr>
        <p:sp>
          <p:nvSpPr>
            <p:cNvPr id="213" name="Google Shape;213;p25"/>
            <p:cNvSpPr/>
            <p:nvPr/>
          </p:nvSpPr>
          <p:spPr>
            <a:xfrm>
              <a:off x="3028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p:nvPr/>
          </p:nvSpPr>
          <p:spPr>
            <a:xfrm>
              <a:off x="5254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5"/>
            <p:cNvSpPr/>
            <p:nvPr/>
          </p:nvSpPr>
          <p:spPr>
            <a:xfrm>
              <a:off x="7480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a:off x="9706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p:nvPr/>
          </p:nvSpPr>
          <p:spPr>
            <a:xfrm>
              <a:off x="11932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5"/>
            <p:cNvSpPr/>
            <p:nvPr/>
          </p:nvSpPr>
          <p:spPr>
            <a:xfrm>
              <a:off x="3028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5"/>
            <p:cNvSpPr/>
            <p:nvPr/>
          </p:nvSpPr>
          <p:spPr>
            <a:xfrm>
              <a:off x="7480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p:nvPr/>
          </p:nvSpPr>
          <p:spPr>
            <a:xfrm>
              <a:off x="9706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5"/>
            <p:cNvSpPr/>
            <p:nvPr/>
          </p:nvSpPr>
          <p:spPr>
            <a:xfrm>
              <a:off x="11932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5"/>
            <p:cNvSpPr/>
            <p:nvPr/>
          </p:nvSpPr>
          <p:spPr>
            <a:xfrm>
              <a:off x="3028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5"/>
            <p:cNvSpPr/>
            <p:nvPr/>
          </p:nvSpPr>
          <p:spPr>
            <a:xfrm>
              <a:off x="5254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5"/>
            <p:cNvSpPr/>
            <p:nvPr/>
          </p:nvSpPr>
          <p:spPr>
            <a:xfrm>
              <a:off x="7480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p:cNvSpPr/>
            <p:nvPr/>
          </p:nvSpPr>
          <p:spPr>
            <a:xfrm>
              <a:off x="9706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5"/>
            <p:cNvSpPr/>
            <p:nvPr/>
          </p:nvSpPr>
          <p:spPr>
            <a:xfrm>
              <a:off x="11932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5"/>
            <p:cNvSpPr/>
            <p:nvPr/>
          </p:nvSpPr>
          <p:spPr>
            <a:xfrm>
              <a:off x="3028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5"/>
            <p:cNvSpPr/>
            <p:nvPr/>
          </p:nvSpPr>
          <p:spPr>
            <a:xfrm>
              <a:off x="5254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p:nvPr/>
          </p:nvSpPr>
          <p:spPr>
            <a:xfrm>
              <a:off x="7480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
            <p:cNvSpPr/>
            <p:nvPr/>
          </p:nvSpPr>
          <p:spPr>
            <a:xfrm>
              <a:off x="9706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5"/>
            <p:cNvSpPr/>
            <p:nvPr/>
          </p:nvSpPr>
          <p:spPr>
            <a:xfrm>
              <a:off x="11932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5"/>
            <p:cNvSpPr/>
            <p:nvPr/>
          </p:nvSpPr>
          <p:spPr>
            <a:xfrm>
              <a:off x="5254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70"/>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RÉSUMÉ</a:t>
            </a:r>
            <a:endParaRPr/>
          </a:p>
        </p:txBody>
      </p:sp>
      <p:sp>
        <p:nvSpPr>
          <p:cNvPr id="1965" name="Google Shape;1965;p70"/>
          <p:cNvSpPr txBox="1"/>
          <p:nvPr>
            <p:ph idx="1" type="body"/>
          </p:nvPr>
        </p:nvSpPr>
        <p:spPr>
          <a:xfrm>
            <a:off x="78875" y="813350"/>
            <a:ext cx="4422000" cy="23592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CA"/>
              <a:t>Le convNet fonctionne en fait en 2 temps:</a:t>
            </a:r>
            <a:endParaRPr/>
          </a:p>
          <a:p>
            <a:pPr indent="-304800" lvl="0" marL="457200" rtl="0" algn="l">
              <a:spcBef>
                <a:spcPts val="640"/>
              </a:spcBef>
              <a:spcAft>
                <a:spcPts val="0"/>
              </a:spcAft>
              <a:buSzPts val="1200"/>
              <a:buAutoNum type="arabicPeriod"/>
            </a:pPr>
            <a:r>
              <a:rPr lang="en-CA"/>
              <a:t>Extraction de features - ce que nous faisons à la main avant de lancer un algo classique d’apprentissage supervisé.</a:t>
            </a:r>
            <a:endParaRPr/>
          </a:p>
          <a:p>
            <a:pPr indent="-304800" lvl="0" marL="457200" rtl="0" algn="l">
              <a:spcBef>
                <a:spcPts val="0"/>
              </a:spcBef>
              <a:spcAft>
                <a:spcPts val="0"/>
              </a:spcAft>
              <a:buSzPts val="1200"/>
              <a:buAutoNum type="arabicPeriod"/>
            </a:pPr>
            <a:r>
              <a:rPr lang="en-CA"/>
              <a:t>Application d’un algo simple, type régression logistique ou sa généralisation pour plusieurs classes, à ces features calculées.</a:t>
            </a:r>
            <a:endParaRPr/>
          </a:p>
          <a:p>
            <a:pPr indent="-139700" lvl="0" marL="342900" rtl="0" algn="l">
              <a:spcBef>
                <a:spcPts val="640"/>
              </a:spcBef>
              <a:spcAft>
                <a:spcPts val="0"/>
              </a:spcAft>
              <a:buNone/>
            </a:pPr>
            <a:r>
              <a:rPr lang="en-CA"/>
              <a:t>=&gt; On pourrait en fait utiliser à peu près n’importe quel algo dans la phase 2, du moment qu’il s’optimise via une fonction dérivable. En pratique, une combinaison des features par des poids, suivie d’une fonction d’activation.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71"/>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RÉSUMÉ</a:t>
            </a:r>
            <a:endParaRPr/>
          </a:p>
        </p:txBody>
      </p:sp>
      <p:pic>
        <p:nvPicPr>
          <p:cNvPr id="1971" name="Google Shape;1971;p71"/>
          <p:cNvPicPr preferRelativeResize="0"/>
          <p:nvPr/>
        </p:nvPicPr>
        <p:blipFill>
          <a:blip r:embed="rId3">
            <a:alphaModFix/>
          </a:blip>
          <a:stretch>
            <a:fillRect/>
          </a:stretch>
        </p:blipFill>
        <p:spPr>
          <a:xfrm>
            <a:off x="152450" y="827825"/>
            <a:ext cx="4292599" cy="1023553"/>
          </a:xfrm>
          <a:prstGeom prst="rect">
            <a:avLst/>
          </a:prstGeom>
          <a:noFill/>
          <a:ln>
            <a:noFill/>
          </a:ln>
        </p:spPr>
      </p:pic>
      <p:cxnSp>
        <p:nvCxnSpPr>
          <p:cNvPr id="1972" name="Google Shape;1972;p71"/>
          <p:cNvCxnSpPr/>
          <p:nvPr/>
        </p:nvCxnSpPr>
        <p:spPr>
          <a:xfrm flipH="1" rot="10800000">
            <a:off x="442700" y="1931900"/>
            <a:ext cx="6600" cy="811500"/>
          </a:xfrm>
          <a:prstGeom prst="straightConnector1">
            <a:avLst/>
          </a:prstGeom>
          <a:noFill/>
          <a:ln cap="flat" cmpd="sng" w="9525">
            <a:solidFill>
              <a:schemeClr val="dk2"/>
            </a:solidFill>
            <a:prstDash val="solid"/>
            <a:round/>
            <a:headEnd len="med" w="med" type="none"/>
            <a:tailEnd len="med" w="med" type="triangle"/>
          </a:ln>
        </p:spPr>
      </p:cxnSp>
      <p:sp>
        <p:nvSpPr>
          <p:cNvPr id="1973" name="Google Shape;1973;p71"/>
          <p:cNvSpPr txBox="1"/>
          <p:nvPr/>
        </p:nvSpPr>
        <p:spPr>
          <a:xfrm>
            <a:off x="0" y="2823925"/>
            <a:ext cx="865200" cy="363900"/>
          </a:xfrm>
          <a:prstGeom prst="rect">
            <a:avLst/>
          </a:prstGeom>
          <a:noFill/>
          <a:ln>
            <a:noFill/>
          </a:ln>
        </p:spPr>
        <p:txBody>
          <a:bodyPr anchorCtr="0" anchor="ctr" bIns="91425" lIns="91425" spcFirstLastPara="1" rIns="91425" wrap="square" tIns="91425">
            <a:noAutofit/>
          </a:bodyPr>
          <a:lstStyle/>
          <a:p>
            <a:pPr indent="0" lvl="0" marL="0" rtl="0" algn="l">
              <a:spcBef>
                <a:spcPts val="640"/>
              </a:spcBef>
              <a:spcAft>
                <a:spcPts val="0"/>
              </a:spcAft>
              <a:buNone/>
            </a:pPr>
            <a:r>
              <a:rPr lang="en-CA" sz="1200">
                <a:solidFill>
                  <a:srgbClr val="5C5C5C"/>
                </a:solidFill>
                <a:latin typeface="Lato"/>
                <a:ea typeface="Lato"/>
                <a:cs typeface="Lato"/>
                <a:sym typeface="Lato"/>
              </a:rPr>
              <a:t>Input brut</a:t>
            </a:r>
            <a:endParaRPr/>
          </a:p>
        </p:txBody>
      </p:sp>
      <p:cxnSp>
        <p:nvCxnSpPr>
          <p:cNvPr id="1974" name="Google Shape;1974;p71"/>
          <p:cNvCxnSpPr/>
          <p:nvPr/>
        </p:nvCxnSpPr>
        <p:spPr>
          <a:xfrm rot="10800000">
            <a:off x="1294550" y="1891450"/>
            <a:ext cx="0" cy="630600"/>
          </a:xfrm>
          <a:prstGeom prst="straightConnector1">
            <a:avLst/>
          </a:prstGeom>
          <a:noFill/>
          <a:ln cap="flat" cmpd="sng" w="9525">
            <a:solidFill>
              <a:schemeClr val="dk2"/>
            </a:solidFill>
            <a:prstDash val="solid"/>
            <a:round/>
            <a:headEnd len="med" w="med" type="none"/>
            <a:tailEnd len="med" w="med" type="triangle"/>
          </a:ln>
        </p:spPr>
      </p:cxnSp>
      <p:sp>
        <p:nvSpPr>
          <p:cNvPr id="1975" name="Google Shape;1975;p71"/>
          <p:cNvSpPr txBox="1"/>
          <p:nvPr/>
        </p:nvSpPr>
        <p:spPr>
          <a:xfrm>
            <a:off x="865200" y="2642600"/>
            <a:ext cx="1323300" cy="363900"/>
          </a:xfrm>
          <a:prstGeom prst="rect">
            <a:avLst/>
          </a:prstGeom>
          <a:noFill/>
          <a:ln>
            <a:noFill/>
          </a:ln>
        </p:spPr>
        <p:txBody>
          <a:bodyPr anchorCtr="0" anchor="ctr" bIns="91425" lIns="91425" spcFirstLastPara="1" rIns="91425" wrap="square" tIns="91425">
            <a:noAutofit/>
          </a:bodyPr>
          <a:lstStyle/>
          <a:p>
            <a:pPr indent="0" lvl="0" marL="0" rtl="0" algn="l">
              <a:spcBef>
                <a:spcPts val="640"/>
              </a:spcBef>
              <a:spcAft>
                <a:spcPts val="0"/>
              </a:spcAft>
              <a:buNone/>
            </a:pPr>
            <a:r>
              <a:rPr lang="en-CA" sz="1200">
                <a:solidFill>
                  <a:srgbClr val="5C5C5C"/>
                </a:solidFill>
                <a:latin typeface="Lato"/>
                <a:ea typeface="Lato"/>
                <a:cs typeface="Lato"/>
                <a:sym typeface="Lato"/>
              </a:rPr>
              <a:t>Plusieurs filtres pour créer plusieurs feature maps </a:t>
            </a:r>
            <a:endParaRPr>
              <a:solidFill>
                <a:schemeClr val="dk1"/>
              </a:solidFill>
            </a:endParaRPr>
          </a:p>
        </p:txBody>
      </p:sp>
      <p:cxnSp>
        <p:nvCxnSpPr>
          <p:cNvPr id="1976" name="Google Shape;1976;p71"/>
          <p:cNvCxnSpPr/>
          <p:nvPr/>
        </p:nvCxnSpPr>
        <p:spPr>
          <a:xfrm rot="10800000">
            <a:off x="2137950" y="1851275"/>
            <a:ext cx="303600" cy="1140300"/>
          </a:xfrm>
          <a:prstGeom prst="straightConnector1">
            <a:avLst/>
          </a:prstGeom>
          <a:noFill/>
          <a:ln cap="flat" cmpd="sng" w="9525">
            <a:solidFill>
              <a:schemeClr val="dk2"/>
            </a:solidFill>
            <a:prstDash val="solid"/>
            <a:round/>
            <a:headEnd len="med" w="med" type="none"/>
            <a:tailEnd len="med" w="med" type="triangle"/>
          </a:ln>
        </p:spPr>
      </p:cxnSp>
      <p:sp>
        <p:nvSpPr>
          <p:cNvPr id="1977" name="Google Shape;1977;p71"/>
          <p:cNvSpPr txBox="1"/>
          <p:nvPr/>
        </p:nvSpPr>
        <p:spPr>
          <a:xfrm>
            <a:off x="1748725" y="3006500"/>
            <a:ext cx="1792800" cy="363900"/>
          </a:xfrm>
          <a:prstGeom prst="rect">
            <a:avLst/>
          </a:prstGeom>
          <a:noFill/>
          <a:ln>
            <a:noFill/>
          </a:ln>
        </p:spPr>
        <p:txBody>
          <a:bodyPr anchorCtr="0" anchor="ctr" bIns="91425" lIns="91425" spcFirstLastPara="1" rIns="91425" wrap="square" tIns="91425">
            <a:noAutofit/>
          </a:bodyPr>
          <a:lstStyle/>
          <a:p>
            <a:pPr indent="0" lvl="0" marL="0" rtl="0" algn="l">
              <a:spcBef>
                <a:spcPts val="640"/>
              </a:spcBef>
              <a:spcAft>
                <a:spcPts val="0"/>
              </a:spcAft>
              <a:buNone/>
            </a:pPr>
            <a:r>
              <a:rPr lang="en-CA" sz="1200">
                <a:solidFill>
                  <a:srgbClr val="5C5C5C"/>
                </a:solidFill>
                <a:latin typeface="Lato"/>
                <a:ea typeface="Lato"/>
                <a:cs typeface="Lato"/>
                <a:sym typeface="Lato"/>
              </a:rPr>
              <a:t>Résumé/régularisation</a:t>
            </a:r>
            <a:endParaRPr>
              <a:solidFill>
                <a:schemeClr val="dk1"/>
              </a:solidFill>
            </a:endParaRPr>
          </a:p>
        </p:txBody>
      </p:sp>
      <p:cxnSp>
        <p:nvCxnSpPr>
          <p:cNvPr id="1978" name="Google Shape;1978;p71"/>
          <p:cNvCxnSpPr/>
          <p:nvPr/>
        </p:nvCxnSpPr>
        <p:spPr>
          <a:xfrm rot="10800000">
            <a:off x="3700700" y="1822500"/>
            <a:ext cx="0" cy="630600"/>
          </a:xfrm>
          <a:prstGeom prst="straightConnector1">
            <a:avLst/>
          </a:prstGeom>
          <a:noFill/>
          <a:ln cap="flat" cmpd="sng" w="9525">
            <a:solidFill>
              <a:schemeClr val="dk2"/>
            </a:solidFill>
            <a:prstDash val="solid"/>
            <a:round/>
            <a:headEnd len="med" w="med" type="none"/>
            <a:tailEnd len="med" w="med" type="triangle"/>
          </a:ln>
        </p:spPr>
      </p:cxnSp>
      <p:sp>
        <p:nvSpPr>
          <p:cNvPr id="1979" name="Google Shape;1979;p71"/>
          <p:cNvSpPr txBox="1"/>
          <p:nvPr/>
        </p:nvSpPr>
        <p:spPr>
          <a:xfrm>
            <a:off x="3284950" y="2453100"/>
            <a:ext cx="1281000" cy="363900"/>
          </a:xfrm>
          <a:prstGeom prst="rect">
            <a:avLst/>
          </a:prstGeom>
          <a:noFill/>
          <a:ln>
            <a:noFill/>
          </a:ln>
        </p:spPr>
        <p:txBody>
          <a:bodyPr anchorCtr="0" anchor="ctr" bIns="91425" lIns="91425" spcFirstLastPara="1" rIns="91425" wrap="square" tIns="91425">
            <a:noAutofit/>
          </a:bodyPr>
          <a:lstStyle/>
          <a:p>
            <a:pPr indent="0" lvl="0" marL="0" rtl="0" algn="l">
              <a:spcBef>
                <a:spcPts val="640"/>
              </a:spcBef>
              <a:spcAft>
                <a:spcPts val="0"/>
              </a:spcAft>
              <a:buNone/>
            </a:pPr>
            <a:r>
              <a:rPr lang="en-CA" sz="1200">
                <a:solidFill>
                  <a:srgbClr val="5C5C5C"/>
                </a:solidFill>
                <a:latin typeface="Lato"/>
                <a:ea typeface="Lato"/>
                <a:cs typeface="Lato"/>
                <a:sym typeface="Lato"/>
              </a:rPr>
              <a:t>Algo classique de classification</a:t>
            </a:r>
            <a:endParaRPr>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3" name="Shape 1983"/>
        <p:cNvGrpSpPr/>
        <p:nvPr/>
      </p:nvGrpSpPr>
      <p:grpSpPr>
        <a:xfrm>
          <a:off x="0" y="0"/>
          <a:ext cx="0" cy="0"/>
          <a:chOff x="0" y="0"/>
          <a:chExt cx="0" cy="0"/>
        </a:xfrm>
      </p:grpSpPr>
      <p:sp>
        <p:nvSpPr>
          <p:cNvPr id="1984" name="Google Shape;1984;p72"/>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RÉSUMÉ</a:t>
            </a:r>
            <a:endParaRPr/>
          </a:p>
        </p:txBody>
      </p:sp>
      <p:pic>
        <p:nvPicPr>
          <p:cNvPr id="1985" name="Google Shape;1985;p72"/>
          <p:cNvPicPr preferRelativeResize="0"/>
          <p:nvPr/>
        </p:nvPicPr>
        <p:blipFill>
          <a:blip r:embed="rId3">
            <a:alphaModFix/>
          </a:blip>
          <a:stretch>
            <a:fillRect/>
          </a:stretch>
        </p:blipFill>
        <p:spPr>
          <a:xfrm>
            <a:off x="152450" y="827825"/>
            <a:ext cx="4292599" cy="1023553"/>
          </a:xfrm>
          <a:prstGeom prst="rect">
            <a:avLst/>
          </a:prstGeom>
          <a:noFill/>
          <a:ln>
            <a:noFill/>
          </a:ln>
        </p:spPr>
      </p:pic>
      <p:cxnSp>
        <p:nvCxnSpPr>
          <p:cNvPr id="1986" name="Google Shape;1986;p72"/>
          <p:cNvCxnSpPr/>
          <p:nvPr/>
        </p:nvCxnSpPr>
        <p:spPr>
          <a:xfrm rot="10800000">
            <a:off x="1294475" y="1891325"/>
            <a:ext cx="13500" cy="436200"/>
          </a:xfrm>
          <a:prstGeom prst="straightConnector1">
            <a:avLst/>
          </a:prstGeom>
          <a:noFill/>
          <a:ln cap="flat" cmpd="sng" w="9525">
            <a:solidFill>
              <a:schemeClr val="dk2"/>
            </a:solidFill>
            <a:prstDash val="solid"/>
            <a:round/>
            <a:headEnd len="med" w="med" type="none"/>
            <a:tailEnd len="med" w="med" type="triangle"/>
          </a:ln>
        </p:spPr>
      </p:cxnSp>
      <p:sp>
        <p:nvSpPr>
          <p:cNvPr id="1987" name="Google Shape;1987;p72"/>
          <p:cNvSpPr txBox="1"/>
          <p:nvPr/>
        </p:nvSpPr>
        <p:spPr>
          <a:xfrm>
            <a:off x="152450" y="2367475"/>
            <a:ext cx="1866600" cy="363900"/>
          </a:xfrm>
          <a:prstGeom prst="rect">
            <a:avLst/>
          </a:prstGeom>
          <a:noFill/>
          <a:ln>
            <a:noFill/>
          </a:ln>
        </p:spPr>
        <p:txBody>
          <a:bodyPr anchorCtr="0" anchor="ctr" bIns="91425" lIns="91425" spcFirstLastPara="1" rIns="91425" wrap="square" tIns="91425">
            <a:noAutofit/>
          </a:bodyPr>
          <a:lstStyle/>
          <a:p>
            <a:pPr indent="-317500" lvl="0" marL="457200" rtl="0" algn="l">
              <a:spcBef>
                <a:spcPts val="640"/>
              </a:spcBef>
              <a:spcAft>
                <a:spcPts val="0"/>
              </a:spcAft>
              <a:buClr>
                <a:schemeClr val="dk1"/>
              </a:buClr>
              <a:buSzPts val="1400"/>
              <a:buChar char="-"/>
            </a:pPr>
            <a:r>
              <a:rPr lang="en-CA" sz="1200">
                <a:solidFill>
                  <a:srgbClr val="5C5C5C"/>
                </a:solidFill>
                <a:latin typeface="Lato"/>
                <a:ea typeface="Lato"/>
                <a:cs typeface="Lato"/>
                <a:sym typeface="Lato"/>
              </a:rPr>
              <a:t>nombre de filtres</a:t>
            </a:r>
            <a:endParaRPr sz="1200">
              <a:solidFill>
                <a:srgbClr val="5C5C5C"/>
              </a:solidFill>
              <a:latin typeface="Lato"/>
              <a:ea typeface="Lato"/>
              <a:cs typeface="Lato"/>
              <a:sym typeface="Lato"/>
            </a:endParaRPr>
          </a:p>
          <a:p>
            <a:pPr indent="-304800" lvl="0" marL="457200" rtl="0" algn="l">
              <a:spcBef>
                <a:spcPts val="0"/>
              </a:spcBef>
              <a:spcAft>
                <a:spcPts val="0"/>
              </a:spcAft>
              <a:buClr>
                <a:srgbClr val="5C5C5C"/>
              </a:buClr>
              <a:buSzPts val="1200"/>
              <a:buFont typeface="Lato"/>
              <a:buChar char="-"/>
            </a:pPr>
            <a:r>
              <a:rPr lang="en-CA" sz="1200">
                <a:solidFill>
                  <a:srgbClr val="5C5C5C"/>
                </a:solidFill>
                <a:latin typeface="Lato"/>
                <a:ea typeface="Lato"/>
                <a:cs typeface="Lato"/>
                <a:sym typeface="Lato"/>
              </a:rPr>
              <a:t>0-padding</a:t>
            </a:r>
            <a:endParaRPr sz="1200">
              <a:solidFill>
                <a:srgbClr val="5C5C5C"/>
              </a:solidFill>
              <a:latin typeface="Lato"/>
              <a:ea typeface="Lato"/>
              <a:cs typeface="Lato"/>
              <a:sym typeface="Lato"/>
            </a:endParaRPr>
          </a:p>
          <a:p>
            <a:pPr indent="-304800" lvl="0" marL="457200" rtl="0" algn="l">
              <a:spcBef>
                <a:spcPts val="0"/>
              </a:spcBef>
              <a:spcAft>
                <a:spcPts val="0"/>
              </a:spcAft>
              <a:buClr>
                <a:srgbClr val="5C5C5C"/>
              </a:buClr>
              <a:buSzPts val="1200"/>
              <a:buFont typeface="Lato"/>
              <a:buChar char="-"/>
            </a:pPr>
            <a:r>
              <a:rPr lang="en-CA" sz="1200">
                <a:solidFill>
                  <a:srgbClr val="5C5C5C"/>
                </a:solidFill>
                <a:latin typeface="Lato"/>
                <a:ea typeface="Lato"/>
                <a:cs typeface="Lato"/>
                <a:sym typeface="Lato"/>
              </a:rPr>
              <a:t>stride</a:t>
            </a:r>
            <a:endParaRPr sz="1200">
              <a:solidFill>
                <a:srgbClr val="5C5C5C"/>
              </a:solidFill>
              <a:latin typeface="Lato"/>
              <a:ea typeface="Lato"/>
              <a:cs typeface="Lato"/>
              <a:sym typeface="Lato"/>
            </a:endParaRPr>
          </a:p>
        </p:txBody>
      </p:sp>
      <p:cxnSp>
        <p:nvCxnSpPr>
          <p:cNvPr id="1988" name="Google Shape;1988;p72"/>
          <p:cNvCxnSpPr/>
          <p:nvPr/>
        </p:nvCxnSpPr>
        <p:spPr>
          <a:xfrm rot="10800000">
            <a:off x="2138075" y="1851125"/>
            <a:ext cx="142500" cy="476400"/>
          </a:xfrm>
          <a:prstGeom prst="straightConnector1">
            <a:avLst/>
          </a:prstGeom>
          <a:noFill/>
          <a:ln cap="flat" cmpd="sng" w="9525">
            <a:solidFill>
              <a:schemeClr val="dk2"/>
            </a:solidFill>
            <a:prstDash val="solid"/>
            <a:round/>
            <a:headEnd len="med" w="med" type="none"/>
            <a:tailEnd len="med" w="med" type="triangle"/>
          </a:ln>
        </p:spPr>
      </p:cxnSp>
      <p:sp>
        <p:nvSpPr>
          <p:cNvPr id="1989" name="Google Shape;1989;p72"/>
          <p:cNvSpPr txBox="1"/>
          <p:nvPr/>
        </p:nvSpPr>
        <p:spPr>
          <a:xfrm>
            <a:off x="1883975" y="2263775"/>
            <a:ext cx="1227300" cy="363900"/>
          </a:xfrm>
          <a:prstGeom prst="rect">
            <a:avLst/>
          </a:prstGeom>
          <a:noFill/>
          <a:ln>
            <a:noFill/>
          </a:ln>
        </p:spPr>
        <p:txBody>
          <a:bodyPr anchorCtr="0" anchor="ctr" bIns="91425" lIns="91425" spcFirstLastPara="1" rIns="91425" wrap="square" tIns="91425">
            <a:noAutofit/>
          </a:bodyPr>
          <a:lstStyle/>
          <a:p>
            <a:pPr indent="0" lvl="0" marL="0" rtl="0" algn="l">
              <a:spcBef>
                <a:spcPts val="640"/>
              </a:spcBef>
              <a:spcAft>
                <a:spcPts val="0"/>
              </a:spcAft>
              <a:buNone/>
            </a:pPr>
            <a:r>
              <a:rPr lang="en-CA" sz="1200">
                <a:solidFill>
                  <a:srgbClr val="5C5C5C"/>
                </a:solidFill>
                <a:latin typeface="Lato"/>
                <a:ea typeface="Lato"/>
                <a:cs typeface="Lato"/>
                <a:sym typeface="Lato"/>
              </a:rPr>
              <a:t>Choisir la fonction max ou sum.</a:t>
            </a:r>
            <a:endParaRPr>
              <a:solidFill>
                <a:schemeClr val="dk1"/>
              </a:solidFill>
            </a:endParaRPr>
          </a:p>
        </p:txBody>
      </p:sp>
      <p:cxnSp>
        <p:nvCxnSpPr>
          <p:cNvPr id="1990" name="Google Shape;1990;p72"/>
          <p:cNvCxnSpPr/>
          <p:nvPr/>
        </p:nvCxnSpPr>
        <p:spPr>
          <a:xfrm rot="10800000">
            <a:off x="3700700" y="1822525"/>
            <a:ext cx="15300" cy="330600"/>
          </a:xfrm>
          <a:prstGeom prst="straightConnector1">
            <a:avLst/>
          </a:prstGeom>
          <a:noFill/>
          <a:ln cap="flat" cmpd="sng" w="9525">
            <a:solidFill>
              <a:schemeClr val="dk2"/>
            </a:solidFill>
            <a:prstDash val="solid"/>
            <a:round/>
            <a:headEnd len="med" w="med" type="none"/>
            <a:tailEnd len="med" w="med" type="triangle"/>
          </a:ln>
        </p:spPr>
      </p:cxnSp>
      <p:sp>
        <p:nvSpPr>
          <p:cNvPr id="1991" name="Google Shape;1991;p72"/>
          <p:cNvSpPr txBox="1"/>
          <p:nvPr/>
        </p:nvSpPr>
        <p:spPr>
          <a:xfrm>
            <a:off x="2931200" y="2158138"/>
            <a:ext cx="1708500" cy="363900"/>
          </a:xfrm>
          <a:prstGeom prst="rect">
            <a:avLst/>
          </a:prstGeom>
          <a:noFill/>
          <a:ln>
            <a:noFill/>
          </a:ln>
        </p:spPr>
        <p:txBody>
          <a:bodyPr anchorCtr="0" anchor="ctr" bIns="91425" lIns="91425" spcFirstLastPara="1" rIns="91425" wrap="square" tIns="91425">
            <a:noAutofit/>
          </a:bodyPr>
          <a:lstStyle/>
          <a:p>
            <a:pPr indent="0" lvl="0" marL="0" rtl="0" algn="l">
              <a:spcBef>
                <a:spcPts val="640"/>
              </a:spcBef>
              <a:spcAft>
                <a:spcPts val="0"/>
              </a:spcAft>
              <a:buNone/>
            </a:pPr>
            <a:r>
              <a:rPr lang="en-CA" sz="1200">
                <a:solidFill>
                  <a:srgbClr val="5C5C5C"/>
                </a:solidFill>
                <a:latin typeface="Lato"/>
                <a:ea typeface="Lato"/>
                <a:cs typeface="Lato"/>
                <a:sym typeface="Lato"/>
              </a:rPr>
              <a:t>Choisir les fonctions d’activation. En pratique, sigmoide.</a:t>
            </a:r>
            <a:endParaRPr>
              <a:solidFill>
                <a:schemeClr val="dk1"/>
              </a:solidFill>
            </a:endParaRPr>
          </a:p>
        </p:txBody>
      </p:sp>
      <p:sp>
        <p:nvSpPr>
          <p:cNvPr id="1992" name="Google Shape;1992;p72"/>
          <p:cNvSpPr txBox="1"/>
          <p:nvPr/>
        </p:nvSpPr>
        <p:spPr>
          <a:xfrm>
            <a:off x="1595675" y="2946075"/>
            <a:ext cx="1227300" cy="363900"/>
          </a:xfrm>
          <a:prstGeom prst="rect">
            <a:avLst/>
          </a:prstGeom>
          <a:noFill/>
          <a:ln>
            <a:noFill/>
          </a:ln>
        </p:spPr>
        <p:txBody>
          <a:bodyPr anchorCtr="0" anchor="ctr" bIns="91425" lIns="91425" spcFirstLastPara="1" rIns="91425" wrap="square" tIns="91425">
            <a:noAutofit/>
          </a:bodyPr>
          <a:lstStyle/>
          <a:p>
            <a:pPr indent="0" lvl="0" marL="0" rtl="0" algn="l">
              <a:spcBef>
                <a:spcPts val="640"/>
              </a:spcBef>
              <a:spcAft>
                <a:spcPts val="0"/>
              </a:spcAft>
              <a:buNone/>
            </a:pPr>
            <a:r>
              <a:rPr b="1" lang="en-CA" sz="1200">
                <a:solidFill>
                  <a:srgbClr val="5C5C5C"/>
                </a:solidFill>
                <a:latin typeface="Lato"/>
                <a:ea typeface="Lato"/>
                <a:cs typeface="Lato"/>
                <a:sym typeface="Lato"/>
              </a:rPr>
              <a:t>Et c’est tout ?</a:t>
            </a:r>
            <a:endParaRPr b="1">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6" name="Shape 1996"/>
        <p:cNvGrpSpPr/>
        <p:nvPr/>
      </p:nvGrpSpPr>
      <p:grpSpPr>
        <a:xfrm>
          <a:off x="0" y="0"/>
          <a:ext cx="0" cy="0"/>
          <a:chOff x="0" y="0"/>
          <a:chExt cx="0" cy="0"/>
        </a:xfrm>
      </p:grpSpPr>
      <p:sp>
        <p:nvSpPr>
          <p:cNvPr id="1997" name="Google Shape;1997;p73"/>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RÉSUMÉ</a:t>
            </a:r>
            <a:endParaRPr/>
          </a:p>
        </p:txBody>
      </p:sp>
      <p:pic>
        <p:nvPicPr>
          <p:cNvPr id="1998" name="Google Shape;1998;p73"/>
          <p:cNvPicPr preferRelativeResize="0"/>
          <p:nvPr/>
        </p:nvPicPr>
        <p:blipFill>
          <a:blip r:embed="rId3">
            <a:alphaModFix/>
          </a:blip>
          <a:stretch>
            <a:fillRect/>
          </a:stretch>
        </p:blipFill>
        <p:spPr>
          <a:xfrm>
            <a:off x="152450" y="827825"/>
            <a:ext cx="4292599" cy="1023553"/>
          </a:xfrm>
          <a:prstGeom prst="rect">
            <a:avLst/>
          </a:prstGeom>
          <a:noFill/>
          <a:ln>
            <a:noFill/>
          </a:ln>
        </p:spPr>
      </p:pic>
      <p:cxnSp>
        <p:nvCxnSpPr>
          <p:cNvPr id="1999" name="Google Shape;1999;p73"/>
          <p:cNvCxnSpPr/>
          <p:nvPr/>
        </p:nvCxnSpPr>
        <p:spPr>
          <a:xfrm rot="10800000">
            <a:off x="1294475" y="1891325"/>
            <a:ext cx="13500" cy="436200"/>
          </a:xfrm>
          <a:prstGeom prst="straightConnector1">
            <a:avLst/>
          </a:prstGeom>
          <a:noFill/>
          <a:ln cap="flat" cmpd="sng" w="9525">
            <a:solidFill>
              <a:schemeClr val="dk2"/>
            </a:solidFill>
            <a:prstDash val="solid"/>
            <a:round/>
            <a:headEnd len="med" w="med" type="none"/>
            <a:tailEnd len="med" w="med" type="triangle"/>
          </a:ln>
        </p:spPr>
      </p:cxnSp>
      <p:sp>
        <p:nvSpPr>
          <p:cNvPr id="2000" name="Google Shape;2000;p73"/>
          <p:cNvSpPr txBox="1"/>
          <p:nvPr/>
        </p:nvSpPr>
        <p:spPr>
          <a:xfrm>
            <a:off x="152450" y="2367475"/>
            <a:ext cx="1866600" cy="363900"/>
          </a:xfrm>
          <a:prstGeom prst="rect">
            <a:avLst/>
          </a:prstGeom>
          <a:noFill/>
          <a:ln>
            <a:noFill/>
          </a:ln>
        </p:spPr>
        <p:txBody>
          <a:bodyPr anchorCtr="0" anchor="ctr" bIns="91425" lIns="91425" spcFirstLastPara="1" rIns="91425" wrap="square" tIns="91425">
            <a:noAutofit/>
          </a:bodyPr>
          <a:lstStyle/>
          <a:p>
            <a:pPr indent="-317500" lvl="0" marL="457200" rtl="0" algn="l">
              <a:spcBef>
                <a:spcPts val="640"/>
              </a:spcBef>
              <a:spcAft>
                <a:spcPts val="0"/>
              </a:spcAft>
              <a:buClr>
                <a:schemeClr val="dk1"/>
              </a:buClr>
              <a:buSzPts val="1400"/>
              <a:buChar char="-"/>
            </a:pPr>
            <a:r>
              <a:rPr lang="en-CA" sz="1200">
                <a:solidFill>
                  <a:srgbClr val="5C5C5C"/>
                </a:solidFill>
                <a:latin typeface="Lato"/>
                <a:ea typeface="Lato"/>
                <a:cs typeface="Lato"/>
                <a:sym typeface="Lato"/>
              </a:rPr>
              <a:t>nombre de filtres</a:t>
            </a:r>
            <a:endParaRPr sz="1200">
              <a:solidFill>
                <a:srgbClr val="5C5C5C"/>
              </a:solidFill>
              <a:latin typeface="Lato"/>
              <a:ea typeface="Lato"/>
              <a:cs typeface="Lato"/>
              <a:sym typeface="Lato"/>
            </a:endParaRPr>
          </a:p>
          <a:p>
            <a:pPr indent="-304800" lvl="0" marL="457200" rtl="0" algn="l">
              <a:spcBef>
                <a:spcPts val="0"/>
              </a:spcBef>
              <a:spcAft>
                <a:spcPts val="0"/>
              </a:spcAft>
              <a:buClr>
                <a:srgbClr val="5C5C5C"/>
              </a:buClr>
              <a:buSzPts val="1200"/>
              <a:buFont typeface="Lato"/>
              <a:buChar char="-"/>
            </a:pPr>
            <a:r>
              <a:rPr lang="en-CA" sz="1200">
                <a:solidFill>
                  <a:srgbClr val="5C5C5C"/>
                </a:solidFill>
                <a:latin typeface="Lato"/>
                <a:ea typeface="Lato"/>
                <a:cs typeface="Lato"/>
                <a:sym typeface="Lato"/>
              </a:rPr>
              <a:t>0-padding</a:t>
            </a:r>
            <a:endParaRPr sz="1200">
              <a:solidFill>
                <a:srgbClr val="5C5C5C"/>
              </a:solidFill>
              <a:latin typeface="Lato"/>
              <a:ea typeface="Lato"/>
              <a:cs typeface="Lato"/>
              <a:sym typeface="Lato"/>
            </a:endParaRPr>
          </a:p>
          <a:p>
            <a:pPr indent="-304800" lvl="0" marL="457200" rtl="0" algn="l">
              <a:spcBef>
                <a:spcPts val="0"/>
              </a:spcBef>
              <a:spcAft>
                <a:spcPts val="0"/>
              </a:spcAft>
              <a:buClr>
                <a:srgbClr val="5C5C5C"/>
              </a:buClr>
              <a:buSzPts val="1200"/>
              <a:buFont typeface="Lato"/>
              <a:buChar char="-"/>
            </a:pPr>
            <a:r>
              <a:rPr lang="en-CA" sz="1200">
                <a:solidFill>
                  <a:srgbClr val="5C5C5C"/>
                </a:solidFill>
                <a:latin typeface="Lato"/>
                <a:ea typeface="Lato"/>
                <a:cs typeface="Lato"/>
                <a:sym typeface="Lato"/>
              </a:rPr>
              <a:t>stride</a:t>
            </a:r>
            <a:endParaRPr sz="1200">
              <a:solidFill>
                <a:srgbClr val="5C5C5C"/>
              </a:solidFill>
              <a:latin typeface="Lato"/>
              <a:ea typeface="Lato"/>
              <a:cs typeface="Lato"/>
              <a:sym typeface="Lato"/>
            </a:endParaRPr>
          </a:p>
        </p:txBody>
      </p:sp>
      <p:cxnSp>
        <p:nvCxnSpPr>
          <p:cNvPr id="2001" name="Google Shape;2001;p73"/>
          <p:cNvCxnSpPr/>
          <p:nvPr/>
        </p:nvCxnSpPr>
        <p:spPr>
          <a:xfrm rot="10800000">
            <a:off x="2138125" y="1850975"/>
            <a:ext cx="108900" cy="335700"/>
          </a:xfrm>
          <a:prstGeom prst="straightConnector1">
            <a:avLst/>
          </a:prstGeom>
          <a:noFill/>
          <a:ln cap="flat" cmpd="sng" w="9525">
            <a:solidFill>
              <a:schemeClr val="dk2"/>
            </a:solidFill>
            <a:prstDash val="solid"/>
            <a:round/>
            <a:headEnd len="med" w="med" type="none"/>
            <a:tailEnd len="med" w="med" type="triangle"/>
          </a:ln>
        </p:spPr>
      </p:cxnSp>
      <p:sp>
        <p:nvSpPr>
          <p:cNvPr id="2002" name="Google Shape;2002;p73"/>
          <p:cNvSpPr txBox="1"/>
          <p:nvPr/>
        </p:nvSpPr>
        <p:spPr>
          <a:xfrm>
            <a:off x="1883975" y="2263775"/>
            <a:ext cx="1227300" cy="363900"/>
          </a:xfrm>
          <a:prstGeom prst="rect">
            <a:avLst/>
          </a:prstGeom>
          <a:noFill/>
          <a:ln>
            <a:noFill/>
          </a:ln>
        </p:spPr>
        <p:txBody>
          <a:bodyPr anchorCtr="0" anchor="ctr" bIns="91425" lIns="91425" spcFirstLastPara="1" rIns="91425" wrap="square" tIns="91425">
            <a:noAutofit/>
          </a:bodyPr>
          <a:lstStyle/>
          <a:p>
            <a:pPr indent="0" lvl="0" marL="0" rtl="0" algn="l">
              <a:spcBef>
                <a:spcPts val="640"/>
              </a:spcBef>
              <a:spcAft>
                <a:spcPts val="0"/>
              </a:spcAft>
              <a:buNone/>
            </a:pPr>
            <a:r>
              <a:rPr lang="en-CA" sz="1200">
                <a:solidFill>
                  <a:srgbClr val="5C5C5C"/>
                </a:solidFill>
                <a:latin typeface="Lato"/>
                <a:ea typeface="Lato"/>
                <a:cs typeface="Lato"/>
                <a:sym typeface="Lato"/>
              </a:rPr>
              <a:t>Choisir la fonction max ou sum.</a:t>
            </a:r>
            <a:endParaRPr>
              <a:solidFill>
                <a:schemeClr val="dk1"/>
              </a:solidFill>
            </a:endParaRPr>
          </a:p>
        </p:txBody>
      </p:sp>
      <p:cxnSp>
        <p:nvCxnSpPr>
          <p:cNvPr id="2003" name="Google Shape;2003;p73"/>
          <p:cNvCxnSpPr/>
          <p:nvPr/>
        </p:nvCxnSpPr>
        <p:spPr>
          <a:xfrm rot="10800000">
            <a:off x="3700700" y="1822525"/>
            <a:ext cx="15300" cy="330600"/>
          </a:xfrm>
          <a:prstGeom prst="straightConnector1">
            <a:avLst/>
          </a:prstGeom>
          <a:noFill/>
          <a:ln cap="flat" cmpd="sng" w="9525">
            <a:solidFill>
              <a:schemeClr val="dk2"/>
            </a:solidFill>
            <a:prstDash val="solid"/>
            <a:round/>
            <a:headEnd len="med" w="med" type="none"/>
            <a:tailEnd len="med" w="med" type="triangle"/>
          </a:ln>
        </p:spPr>
      </p:cxnSp>
      <p:sp>
        <p:nvSpPr>
          <p:cNvPr id="2004" name="Google Shape;2004;p73"/>
          <p:cNvSpPr txBox="1"/>
          <p:nvPr/>
        </p:nvSpPr>
        <p:spPr>
          <a:xfrm>
            <a:off x="2931200" y="2158138"/>
            <a:ext cx="1708500" cy="363900"/>
          </a:xfrm>
          <a:prstGeom prst="rect">
            <a:avLst/>
          </a:prstGeom>
          <a:noFill/>
          <a:ln>
            <a:noFill/>
          </a:ln>
        </p:spPr>
        <p:txBody>
          <a:bodyPr anchorCtr="0" anchor="ctr" bIns="91425" lIns="91425" spcFirstLastPara="1" rIns="91425" wrap="square" tIns="91425">
            <a:noAutofit/>
          </a:bodyPr>
          <a:lstStyle/>
          <a:p>
            <a:pPr indent="0" lvl="0" marL="0" rtl="0" algn="l">
              <a:spcBef>
                <a:spcPts val="640"/>
              </a:spcBef>
              <a:spcAft>
                <a:spcPts val="0"/>
              </a:spcAft>
              <a:buNone/>
            </a:pPr>
            <a:r>
              <a:rPr lang="en-CA" sz="1200">
                <a:solidFill>
                  <a:srgbClr val="5C5C5C"/>
                </a:solidFill>
                <a:latin typeface="Lato"/>
                <a:ea typeface="Lato"/>
                <a:cs typeface="Lato"/>
                <a:sym typeface="Lato"/>
              </a:rPr>
              <a:t>Choisir les fonctions d’activation. En pratique, sigmoide.</a:t>
            </a:r>
            <a:endParaRPr>
              <a:solidFill>
                <a:schemeClr val="dk1"/>
              </a:solidFill>
            </a:endParaRPr>
          </a:p>
        </p:txBody>
      </p:sp>
      <p:sp>
        <p:nvSpPr>
          <p:cNvPr id="2005" name="Google Shape;2005;p73"/>
          <p:cNvSpPr txBox="1"/>
          <p:nvPr/>
        </p:nvSpPr>
        <p:spPr>
          <a:xfrm>
            <a:off x="42450" y="2946075"/>
            <a:ext cx="4597500" cy="363900"/>
          </a:xfrm>
          <a:prstGeom prst="rect">
            <a:avLst/>
          </a:prstGeom>
          <a:noFill/>
          <a:ln>
            <a:noFill/>
          </a:ln>
        </p:spPr>
        <p:txBody>
          <a:bodyPr anchorCtr="0" anchor="ctr" bIns="91425" lIns="91425" spcFirstLastPara="1" rIns="91425" wrap="square" tIns="91425">
            <a:noAutofit/>
          </a:bodyPr>
          <a:lstStyle/>
          <a:p>
            <a:pPr indent="0" lvl="0" marL="0" rtl="0" algn="l">
              <a:spcBef>
                <a:spcPts val="640"/>
              </a:spcBef>
              <a:spcAft>
                <a:spcPts val="0"/>
              </a:spcAft>
              <a:buNone/>
            </a:pPr>
            <a:r>
              <a:rPr b="1" lang="en-CA" sz="1200">
                <a:solidFill>
                  <a:srgbClr val="5C5C5C"/>
                </a:solidFill>
                <a:latin typeface="Lato"/>
                <a:ea typeface="Lato"/>
                <a:cs typeface="Lato"/>
                <a:sym typeface="Lato"/>
              </a:rPr>
              <a:t>Il faut maintenant choisir le nombre de blocs, l’ordre dans lequel les mettre, et s’intéresser aux paramètres de l’optimisation!</a:t>
            </a:r>
            <a:endParaRPr b="1">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9" name="Shape 2009"/>
        <p:cNvGrpSpPr/>
        <p:nvPr/>
      </p:nvGrpSpPr>
      <p:grpSpPr>
        <a:xfrm>
          <a:off x="0" y="0"/>
          <a:ext cx="0" cy="0"/>
          <a:chOff x="0" y="0"/>
          <a:chExt cx="0" cy="0"/>
        </a:xfrm>
      </p:grpSpPr>
      <p:sp>
        <p:nvSpPr>
          <p:cNvPr id="2010" name="Google Shape;2010;p74"/>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RÉTRO-PROPAGATION</a:t>
            </a:r>
            <a:endParaRPr/>
          </a:p>
        </p:txBody>
      </p:sp>
      <p:sp>
        <p:nvSpPr>
          <p:cNvPr id="2011" name="Google Shape;2011;p74"/>
          <p:cNvSpPr txBox="1"/>
          <p:nvPr/>
        </p:nvSpPr>
        <p:spPr>
          <a:xfrm>
            <a:off x="0" y="685525"/>
            <a:ext cx="4504800" cy="1433100"/>
          </a:xfrm>
          <a:prstGeom prst="rect">
            <a:avLst/>
          </a:prstGeom>
          <a:noFill/>
          <a:ln>
            <a:noFill/>
          </a:ln>
        </p:spPr>
        <p:txBody>
          <a:bodyPr anchorCtr="0" anchor="ctr" bIns="91425" lIns="91425" spcFirstLastPara="1" rIns="91425" wrap="square" tIns="91425">
            <a:noAutofit/>
          </a:bodyPr>
          <a:lstStyle/>
          <a:p>
            <a:pPr indent="0" lvl="0" marL="0" rtl="0" algn="l">
              <a:lnSpc>
                <a:spcPct val="127272"/>
              </a:lnSpc>
              <a:spcBef>
                <a:spcPts val="0"/>
              </a:spcBef>
              <a:spcAft>
                <a:spcPts val="0"/>
              </a:spcAft>
              <a:buNone/>
            </a:pPr>
            <a:r>
              <a:rPr lang="en-CA" sz="1090">
                <a:solidFill>
                  <a:schemeClr val="dk1"/>
                </a:solidFill>
              </a:rPr>
              <a:t>Souvent on a plusieurs classes (chient, chat, avion, camion…). On utilise alors la fonction de perte dite </a:t>
            </a:r>
            <a:r>
              <a:rPr lang="en-CA" sz="1090">
                <a:solidFill>
                  <a:srgbClr val="0E5A73"/>
                </a:solidFill>
              </a:rPr>
              <a:t>softmax</a:t>
            </a:r>
            <a:r>
              <a:rPr lang="en-CA" sz="1090">
                <a:solidFill>
                  <a:schemeClr val="dk1"/>
                </a:solidFill>
              </a:rPr>
              <a:t> qui est la généralisation de la fonction logit et renvoie pour chaque exemple un vecteur de valeurs sommant à 1. </a:t>
            </a:r>
            <a:endParaRPr sz="1090">
              <a:solidFill>
                <a:schemeClr val="dk1"/>
              </a:solidFill>
            </a:endParaRPr>
          </a:p>
          <a:p>
            <a:pPr indent="0" lvl="0" marL="0" rtl="0" algn="l">
              <a:lnSpc>
                <a:spcPct val="127272"/>
              </a:lnSpc>
              <a:spcBef>
                <a:spcPts val="0"/>
              </a:spcBef>
              <a:spcAft>
                <a:spcPts val="0"/>
              </a:spcAft>
              <a:buNone/>
            </a:pPr>
            <a:r>
              <a:rPr lang="en-CA" sz="1090">
                <a:solidFill>
                  <a:schemeClr val="dk1"/>
                </a:solidFill>
              </a:rPr>
              <a:t>La fonction associée qu’on veut </a:t>
            </a:r>
            <a:r>
              <a:rPr lang="en-CA" sz="1090">
                <a:solidFill>
                  <a:schemeClr val="accent2"/>
                </a:solidFill>
              </a:rPr>
              <a:t>minimiser</a:t>
            </a:r>
            <a:r>
              <a:rPr lang="en-CA" sz="1090">
                <a:solidFill>
                  <a:schemeClr val="dk1"/>
                </a:solidFill>
              </a:rPr>
              <a:t> (la log-vraisemblance) s’appelle dans ce cas la </a:t>
            </a:r>
            <a:r>
              <a:rPr lang="en-CA" sz="1090">
                <a:solidFill>
                  <a:srgbClr val="0E5A73"/>
                </a:solidFill>
              </a:rPr>
              <a:t>cross-entropy</a:t>
            </a:r>
            <a:r>
              <a:rPr lang="en-CA" sz="1090">
                <a:solidFill>
                  <a:schemeClr val="dk1"/>
                </a:solidFill>
              </a:rPr>
              <a:t>. Elle ressemble à:</a:t>
            </a:r>
            <a:endParaRPr sz="1090">
              <a:solidFill>
                <a:schemeClr val="dk1"/>
              </a:solidFill>
            </a:endParaRPr>
          </a:p>
        </p:txBody>
      </p:sp>
      <p:pic>
        <p:nvPicPr>
          <p:cNvPr id="2012" name="Google Shape;2012;p74"/>
          <p:cNvPicPr preferRelativeResize="0"/>
          <p:nvPr/>
        </p:nvPicPr>
        <p:blipFill>
          <a:blip r:embed="rId3">
            <a:alphaModFix/>
          </a:blip>
          <a:stretch>
            <a:fillRect/>
          </a:stretch>
        </p:blipFill>
        <p:spPr>
          <a:xfrm>
            <a:off x="1292655" y="2192326"/>
            <a:ext cx="1919495" cy="734100"/>
          </a:xfrm>
          <a:prstGeom prst="rect">
            <a:avLst/>
          </a:prstGeom>
          <a:noFill/>
          <a:ln>
            <a:noFill/>
          </a:ln>
        </p:spPr>
      </p:pic>
      <p:cxnSp>
        <p:nvCxnSpPr>
          <p:cNvPr id="2013" name="Google Shape;2013;p74"/>
          <p:cNvCxnSpPr/>
          <p:nvPr/>
        </p:nvCxnSpPr>
        <p:spPr>
          <a:xfrm flipH="1" rot="10800000">
            <a:off x="2139725" y="2750050"/>
            <a:ext cx="67200" cy="389100"/>
          </a:xfrm>
          <a:prstGeom prst="straightConnector1">
            <a:avLst/>
          </a:prstGeom>
          <a:noFill/>
          <a:ln cap="flat" cmpd="sng" w="9525">
            <a:solidFill>
              <a:schemeClr val="dk2"/>
            </a:solidFill>
            <a:prstDash val="solid"/>
            <a:round/>
            <a:headEnd len="med" w="med" type="none"/>
            <a:tailEnd len="med" w="med" type="triangle"/>
          </a:ln>
        </p:spPr>
      </p:cxnSp>
      <p:sp>
        <p:nvSpPr>
          <p:cNvPr id="2014" name="Google Shape;2014;p74"/>
          <p:cNvSpPr txBox="1"/>
          <p:nvPr/>
        </p:nvSpPr>
        <p:spPr>
          <a:xfrm>
            <a:off x="992700" y="3000125"/>
            <a:ext cx="22941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000">
                <a:latin typeface="Lato"/>
                <a:ea typeface="Lato"/>
                <a:cs typeface="Lato"/>
                <a:sym typeface="Lato"/>
              </a:rPr>
              <a:t>1 si i est dans la classe c, 0 sinon</a:t>
            </a:r>
            <a:endParaRPr sz="1000">
              <a:latin typeface="Lato"/>
              <a:ea typeface="Lato"/>
              <a:cs typeface="Lato"/>
              <a:sym typeface="Lato"/>
            </a:endParaRPr>
          </a:p>
        </p:txBody>
      </p:sp>
      <p:cxnSp>
        <p:nvCxnSpPr>
          <p:cNvPr id="2015" name="Google Shape;2015;p74"/>
          <p:cNvCxnSpPr/>
          <p:nvPr/>
        </p:nvCxnSpPr>
        <p:spPr>
          <a:xfrm rot="10800000">
            <a:off x="2991550" y="2743300"/>
            <a:ext cx="429300" cy="348900"/>
          </a:xfrm>
          <a:prstGeom prst="straightConnector1">
            <a:avLst/>
          </a:prstGeom>
          <a:noFill/>
          <a:ln cap="flat" cmpd="sng" w="9525">
            <a:solidFill>
              <a:schemeClr val="dk2"/>
            </a:solidFill>
            <a:prstDash val="solid"/>
            <a:round/>
            <a:headEnd len="med" w="med" type="none"/>
            <a:tailEnd len="med" w="med" type="triangle"/>
          </a:ln>
        </p:spPr>
      </p:cxnSp>
      <p:sp>
        <p:nvSpPr>
          <p:cNvPr id="2016" name="Google Shape;2016;p74"/>
          <p:cNvSpPr txBox="1"/>
          <p:nvPr/>
        </p:nvSpPr>
        <p:spPr>
          <a:xfrm>
            <a:off x="2909350" y="3000125"/>
            <a:ext cx="1440000" cy="2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000">
                <a:latin typeface="Lato"/>
                <a:ea typeface="Lato"/>
                <a:cs typeface="Lato"/>
                <a:sym typeface="Lato"/>
              </a:rPr>
              <a:t>la proba prédite d’être dans la classe c</a:t>
            </a:r>
            <a:endParaRPr sz="1000">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75"/>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RÉTRO-PROPAGATION</a:t>
            </a:r>
            <a:endParaRPr/>
          </a:p>
        </p:txBody>
      </p:sp>
      <p:sp>
        <p:nvSpPr>
          <p:cNvPr id="2022" name="Google Shape;2022;p75"/>
          <p:cNvSpPr txBox="1"/>
          <p:nvPr/>
        </p:nvSpPr>
        <p:spPr>
          <a:xfrm>
            <a:off x="0" y="933125"/>
            <a:ext cx="4504800" cy="2067000"/>
          </a:xfrm>
          <a:prstGeom prst="rect">
            <a:avLst/>
          </a:prstGeom>
          <a:noFill/>
          <a:ln>
            <a:noFill/>
          </a:ln>
        </p:spPr>
        <p:txBody>
          <a:bodyPr anchorCtr="0" anchor="ctr" bIns="91425" lIns="91425" spcFirstLastPara="1" rIns="91425" wrap="square" tIns="91425">
            <a:noAutofit/>
          </a:bodyPr>
          <a:lstStyle/>
          <a:p>
            <a:pPr indent="0" lvl="0" marL="0" rtl="0" algn="l">
              <a:lnSpc>
                <a:spcPct val="127272"/>
              </a:lnSpc>
              <a:spcBef>
                <a:spcPts val="0"/>
              </a:spcBef>
              <a:spcAft>
                <a:spcPts val="0"/>
              </a:spcAft>
              <a:buNone/>
            </a:pPr>
            <a:r>
              <a:rPr lang="en-CA" sz="1090">
                <a:solidFill>
                  <a:schemeClr val="dk1"/>
                </a:solidFill>
              </a:rPr>
              <a:t>Pour trouver la valeur des paramètres, rétro-propagation comme pour le MLP, c’est-à-dire via une descente de gradient sur une fonction heureusement dérivable, mais pas convexe!</a:t>
            </a:r>
            <a:endParaRPr sz="1090">
              <a:solidFill>
                <a:schemeClr val="dk1"/>
              </a:solidFill>
            </a:endParaRPr>
          </a:p>
          <a:p>
            <a:pPr indent="0" lvl="0" marL="0" rtl="0" algn="l">
              <a:lnSpc>
                <a:spcPct val="127272"/>
              </a:lnSpc>
              <a:spcBef>
                <a:spcPts val="0"/>
              </a:spcBef>
              <a:spcAft>
                <a:spcPts val="0"/>
              </a:spcAft>
              <a:buNone/>
            </a:pPr>
            <a:r>
              <a:t/>
            </a:r>
            <a:endParaRPr sz="109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sp>
        <p:nvSpPr>
          <p:cNvPr id="2027" name="Google Shape;2027;p76"/>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RAPPEL: LEARNING RATE</a:t>
            </a:r>
            <a:endParaRPr/>
          </a:p>
        </p:txBody>
      </p:sp>
      <p:sp>
        <p:nvSpPr>
          <p:cNvPr id="2028" name="Google Shape;2028;p76"/>
          <p:cNvSpPr txBox="1"/>
          <p:nvPr/>
        </p:nvSpPr>
        <p:spPr>
          <a:xfrm>
            <a:off x="263050" y="1084175"/>
            <a:ext cx="4086300" cy="146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1090">
                <a:solidFill>
                  <a:schemeClr val="dk1"/>
                </a:solidFill>
              </a:rPr>
              <a:t>Idée de la </a:t>
            </a:r>
            <a:r>
              <a:rPr lang="en-CA" sz="1090">
                <a:solidFill>
                  <a:srgbClr val="0E5A73"/>
                </a:solidFill>
              </a:rPr>
              <a:t>descente de gradient</a:t>
            </a:r>
            <a:r>
              <a:rPr lang="en-CA" sz="1090">
                <a:solidFill>
                  <a:schemeClr val="dk1"/>
                </a:solidFill>
              </a:rPr>
              <a:t>: faire des </a:t>
            </a:r>
            <a:r>
              <a:rPr lang="en-CA" sz="1090">
                <a:solidFill>
                  <a:schemeClr val="accent2"/>
                </a:solidFill>
              </a:rPr>
              <a:t>petits pas</a:t>
            </a:r>
            <a:r>
              <a:rPr lang="en-CA" sz="1090">
                <a:solidFill>
                  <a:schemeClr val="dk1"/>
                </a:solidFill>
              </a:rPr>
              <a:t> dans la direction de la pente jusqu’à atteindre le minimum.</a:t>
            </a:r>
            <a:endParaRPr sz="1090">
              <a:solidFill>
                <a:schemeClr val="dk1"/>
              </a:solidFill>
            </a:endParaRPr>
          </a:p>
          <a:p>
            <a:pPr indent="0" lvl="0" marL="0" rtl="0" algn="l">
              <a:spcBef>
                <a:spcPts val="0"/>
              </a:spcBef>
              <a:spcAft>
                <a:spcPts val="0"/>
              </a:spcAft>
              <a:buNone/>
            </a:pPr>
            <a:r>
              <a:t/>
            </a:r>
            <a:endParaRPr sz="1090">
              <a:solidFill>
                <a:schemeClr val="dk1"/>
              </a:solidFill>
            </a:endParaRPr>
          </a:p>
          <a:p>
            <a:pPr indent="0" lvl="0" marL="0" rtl="0" algn="l">
              <a:spcBef>
                <a:spcPts val="0"/>
              </a:spcBef>
              <a:spcAft>
                <a:spcPts val="0"/>
              </a:spcAft>
              <a:buNone/>
            </a:pPr>
            <a:r>
              <a:t/>
            </a:r>
            <a:endParaRPr sz="1090">
              <a:solidFill>
                <a:schemeClr val="dk1"/>
              </a:solidFill>
            </a:endParaRPr>
          </a:p>
          <a:p>
            <a:pPr indent="0" lvl="0" marL="0" rtl="0" algn="l">
              <a:spcBef>
                <a:spcPts val="0"/>
              </a:spcBef>
              <a:spcAft>
                <a:spcPts val="0"/>
              </a:spcAft>
              <a:buNone/>
            </a:pPr>
            <a:r>
              <a:rPr lang="en-CA" sz="1090">
                <a:solidFill>
                  <a:schemeClr val="dk1"/>
                </a:solidFill>
              </a:rPr>
              <a:t>La taille des pas est ce qu’on appelle le taux d’apprentissage ou encore learning rate. Il nous dit à quel point ce que nous venons de voir doit influencer la modification des poids.</a:t>
            </a:r>
            <a:endParaRPr sz="1090">
              <a:solidFill>
                <a:schemeClr val="dk1"/>
              </a:solidFill>
            </a:endParaRPr>
          </a:p>
          <a:p>
            <a:pPr indent="0" lvl="0" marL="0" rtl="0" algn="l">
              <a:spcBef>
                <a:spcPts val="0"/>
              </a:spcBef>
              <a:spcAft>
                <a:spcPts val="0"/>
              </a:spcAft>
              <a:buNone/>
            </a:pPr>
            <a:r>
              <a:t/>
            </a:r>
            <a:endParaRPr sz="1090">
              <a:solidFill>
                <a:schemeClr val="dk1"/>
              </a:solidFill>
            </a:endParaRPr>
          </a:p>
          <a:p>
            <a:pPr indent="0" lvl="0" marL="0" rtl="0" algn="l">
              <a:spcBef>
                <a:spcPts val="0"/>
              </a:spcBef>
              <a:spcAft>
                <a:spcPts val="0"/>
              </a:spcAft>
              <a:buNone/>
            </a:pPr>
            <a:r>
              <a:rPr lang="en-CA" sz="1090">
                <a:solidFill>
                  <a:schemeClr val="dk1"/>
                </a:solidFill>
              </a:rPr>
              <a:t>Il est généralement noté η.</a:t>
            </a:r>
            <a:endParaRPr sz="109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p77"/>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MINIMA LOCAUX</a:t>
            </a:r>
            <a:endParaRPr/>
          </a:p>
        </p:txBody>
      </p:sp>
      <p:sp>
        <p:nvSpPr>
          <p:cNvPr id="2034" name="Google Shape;2034;p77"/>
          <p:cNvSpPr txBox="1"/>
          <p:nvPr/>
        </p:nvSpPr>
        <p:spPr>
          <a:xfrm>
            <a:off x="255550" y="789975"/>
            <a:ext cx="4086300" cy="108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1090">
                <a:solidFill>
                  <a:schemeClr val="dk1"/>
                </a:solidFill>
              </a:rPr>
              <a:t>Une fois qu’on est tombé dans un minimum local, il est compliqué d’en sortir. Et on peut être très loin du minimum global.</a:t>
            </a:r>
            <a:endParaRPr sz="1090">
              <a:solidFill>
                <a:schemeClr val="dk1"/>
              </a:solidFill>
            </a:endParaRPr>
          </a:p>
          <a:p>
            <a:pPr indent="0" lvl="0" marL="0" rtl="0" algn="l">
              <a:spcBef>
                <a:spcPts val="0"/>
              </a:spcBef>
              <a:spcAft>
                <a:spcPts val="0"/>
              </a:spcAft>
              <a:buNone/>
            </a:pPr>
            <a:r>
              <a:t/>
            </a:r>
            <a:endParaRPr sz="1090">
              <a:solidFill>
                <a:schemeClr val="dk1"/>
              </a:solidFill>
            </a:endParaRPr>
          </a:p>
          <a:p>
            <a:pPr indent="0" lvl="0" marL="0" rtl="0" algn="l">
              <a:spcBef>
                <a:spcPts val="0"/>
              </a:spcBef>
              <a:spcAft>
                <a:spcPts val="0"/>
              </a:spcAft>
              <a:buNone/>
            </a:pPr>
            <a:r>
              <a:t/>
            </a:r>
            <a:endParaRPr sz="1090">
              <a:solidFill>
                <a:schemeClr val="dk1"/>
              </a:solidFill>
            </a:endParaRPr>
          </a:p>
        </p:txBody>
      </p:sp>
      <p:sp>
        <p:nvSpPr>
          <p:cNvPr id="2035" name="Google Shape;2035;p77"/>
          <p:cNvSpPr/>
          <p:nvPr/>
        </p:nvSpPr>
        <p:spPr>
          <a:xfrm>
            <a:off x="863600" y="1680275"/>
            <a:ext cx="3257275" cy="1587000"/>
          </a:xfrm>
          <a:custGeom>
            <a:rect b="b" l="l" r="r" t="t"/>
            <a:pathLst>
              <a:path extrusionOk="0" h="63480" w="130291">
                <a:moveTo>
                  <a:pt x="0" y="0"/>
                </a:moveTo>
                <a:cubicBezTo>
                  <a:pt x="4652" y="10284"/>
                  <a:pt x="19233" y="53839"/>
                  <a:pt x="27911" y="61703"/>
                </a:cubicBezTo>
                <a:cubicBezTo>
                  <a:pt x="36589" y="69567"/>
                  <a:pt x="43597" y="48875"/>
                  <a:pt x="52066" y="47185"/>
                </a:cubicBezTo>
                <a:cubicBezTo>
                  <a:pt x="60535" y="45495"/>
                  <a:pt x="70131" y="57176"/>
                  <a:pt x="78725" y="51565"/>
                </a:cubicBezTo>
                <a:cubicBezTo>
                  <a:pt x="87319" y="45954"/>
                  <a:pt x="95038" y="21027"/>
                  <a:pt x="103632" y="13517"/>
                </a:cubicBezTo>
                <a:cubicBezTo>
                  <a:pt x="112226" y="6008"/>
                  <a:pt x="125848" y="7676"/>
                  <a:pt x="130291" y="6508"/>
                </a:cubicBezTo>
              </a:path>
            </a:pathLst>
          </a:custGeom>
          <a:noFill/>
          <a:ln cap="flat" cmpd="sng" w="9525">
            <a:solidFill>
              <a:schemeClr val="dk2"/>
            </a:solidFill>
            <a:prstDash val="solid"/>
            <a:round/>
            <a:headEnd len="med" w="med" type="none"/>
            <a:tailEnd len="med" w="med" type="none"/>
          </a:ln>
        </p:spPr>
      </p:sp>
      <p:cxnSp>
        <p:nvCxnSpPr>
          <p:cNvPr id="2036" name="Google Shape;2036;p77"/>
          <p:cNvCxnSpPr/>
          <p:nvPr/>
        </p:nvCxnSpPr>
        <p:spPr>
          <a:xfrm>
            <a:off x="2697175" y="2209075"/>
            <a:ext cx="3300" cy="694500"/>
          </a:xfrm>
          <a:prstGeom prst="straightConnector1">
            <a:avLst/>
          </a:prstGeom>
          <a:noFill/>
          <a:ln cap="flat" cmpd="sng" w="9525">
            <a:solidFill>
              <a:schemeClr val="dk2"/>
            </a:solidFill>
            <a:prstDash val="solid"/>
            <a:round/>
            <a:headEnd len="med" w="med" type="none"/>
            <a:tailEnd len="med" w="med" type="triangle"/>
          </a:ln>
        </p:spPr>
      </p:cxnSp>
      <p:cxnSp>
        <p:nvCxnSpPr>
          <p:cNvPr id="2037" name="Google Shape;2037;p77"/>
          <p:cNvCxnSpPr/>
          <p:nvPr/>
        </p:nvCxnSpPr>
        <p:spPr>
          <a:xfrm>
            <a:off x="1651175" y="2474125"/>
            <a:ext cx="3300" cy="694500"/>
          </a:xfrm>
          <a:prstGeom prst="straightConnector1">
            <a:avLst/>
          </a:prstGeom>
          <a:noFill/>
          <a:ln cap="flat" cmpd="sng" w="9525">
            <a:solidFill>
              <a:schemeClr val="dk2"/>
            </a:solidFill>
            <a:prstDash val="solid"/>
            <a:round/>
            <a:headEnd len="med" w="med" type="none"/>
            <a:tailEnd len="med" w="med" type="triangle"/>
          </a:ln>
        </p:spPr>
      </p:cxnSp>
      <p:sp>
        <p:nvSpPr>
          <p:cNvPr id="2038" name="Google Shape;2038;p77"/>
          <p:cNvSpPr txBox="1"/>
          <p:nvPr/>
        </p:nvSpPr>
        <p:spPr>
          <a:xfrm>
            <a:off x="1276650" y="2040100"/>
            <a:ext cx="835500" cy="36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1000">
                <a:solidFill>
                  <a:schemeClr val="dk1"/>
                </a:solidFill>
                <a:latin typeface="Lato"/>
                <a:ea typeface="Lato"/>
                <a:cs typeface="Lato"/>
                <a:sym typeface="Lato"/>
              </a:rPr>
              <a:t>minimum global</a:t>
            </a:r>
            <a:endParaRPr/>
          </a:p>
        </p:txBody>
      </p:sp>
      <p:sp>
        <p:nvSpPr>
          <p:cNvPr id="2039" name="Google Shape;2039;p77"/>
          <p:cNvSpPr txBox="1"/>
          <p:nvPr/>
        </p:nvSpPr>
        <p:spPr>
          <a:xfrm>
            <a:off x="2281075" y="1757575"/>
            <a:ext cx="835500" cy="36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1000">
                <a:solidFill>
                  <a:schemeClr val="dk1"/>
                </a:solidFill>
                <a:latin typeface="Lato"/>
                <a:ea typeface="Lato"/>
                <a:cs typeface="Lato"/>
                <a:sym typeface="Lato"/>
              </a:rPr>
              <a:t>minimum local</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78"/>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TROP DE PARAMETRES ?</a:t>
            </a:r>
            <a:endParaRPr/>
          </a:p>
        </p:txBody>
      </p:sp>
      <p:sp>
        <p:nvSpPr>
          <p:cNvPr id="2045" name="Google Shape;2045;p78"/>
          <p:cNvSpPr txBox="1"/>
          <p:nvPr/>
        </p:nvSpPr>
        <p:spPr>
          <a:xfrm>
            <a:off x="35475" y="1420550"/>
            <a:ext cx="4580700" cy="1573200"/>
          </a:xfrm>
          <a:prstGeom prst="rect">
            <a:avLst/>
          </a:prstGeom>
          <a:noFill/>
          <a:ln>
            <a:noFill/>
          </a:ln>
        </p:spPr>
        <p:txBody>
          <a:bodyPr anchorCtr="0" anchor="ctr" bIns="91425" lIns="91425" spcFirstLastPara="1" rIns="91425" wrap="square" tIns="91425">
            <a:noAutofit/>
          </a:bodyPr>
          <a:lstStyle/>
          <a:p>
            <a:pPr indent="0" lvl="0" marL="0" rtl="0" algn="l">
              <a:lnSpc>
                <a:spcPct val="127272"/>
              </a:lnSpc>
              <a:spcBef>
                <a:spcPts val="0"/>
              </a:spcBef>
              <a:spcAft>
                <a:spcPts val="0"/>
              </a:spcAft>
              <a:buNone/>
            </a:pPr>
            <a:r>
              <a:rPr lang="en-CA" sz="1090">
                <a:solidFill>
                  <a:srgbClr val="666666"/>
                </a:solidFill>
                <a:latin typeface="Lato"/>
                <a:ea typeface="Lato"/>
                <a:cs typeface="Lato"/>
                <a:sym typeface="Lato"/>
              </a:rPr>
              <a:t>Un “petit” réseau convolutif peut déjà atteindre le million de paramètres. Problème quand on a autant de paramètres: le </a:t>
            </a:r>
            <a:r>
              <a:rPr lang="en-CA" sz="1090">
                <a:solidFill>
                  <a:schemeClr val="accent2"/>
                </a:solidFill>
                <a:latin typeface="Lato"/>
                <a:ea typeface="Lato"/>
                <a:cs typeface="Lato"/>
                <a:sym typeface="Lato"/>
              </a:rPr>
              <a:t>sur-apprentissage</a:t>
            </a:r>
            <a:r>
              <a:rPr lang="en-CA" sz="1090">
                <a:solidFill>
                  <a:srgbClr val="666666"/>
                </a:solidFill>
                <a:latin typeface="Lato"/>
                <a:ea typeface="Lato"/>
                <a:cs typeface="Lato"/>
                <a:sym typeface="Lato"/>
              </a:rPr>
              <a:t>. En particulier lorsqu’on a beaucoup moins d’exemples que de paramètres, on risque d’être très bon sur l’ensemble d’entraînement et très mauvais sur l’ensemble de test. Comment </a:t>
            </a:r>
            <a:r>
              <a:rPr lang="en-CA" sz="1090">
                <a:solidFill>
                  <a:srgbClr val="0E5A73"/>
                </a:solidFill>
                <a:latin typeface="Lato"/>
                <a:ea typeface="Lato"/>
                <a:cs typeface="Lato"/>
                <a:sym typeface="Lato"/>
              </a:rPr>
              <a:t>diminuer ce nombre</a:t>
            </a:r>
            <a:r>
              <a:rPr lang="en-CA" sz="1090">
                <a:solidFill>
                  <a:srgbClr val="666666"/>
                </a:solidFill>
                <a:latin typeface="Lato"/>
                <a:ea typeface="Lato"/>
                <a:cs typeface="Lato"/>
                <a:sym typeface="Lato"/>
              </a:rPr>
              <a:t> ?</a:t>
            </a:r>
            <a:endParaRPr sz="1090">
              <a:solidFill>
                <a:srgbClr val="666666"/>
              </a:solidFill>
              <a:latin typeface="Lato"/>
              <a:ea typeface="Lato"/>
              <a:cs typeface="Lato"/>
              <a:sym typeface="Lato"/>
            </a:endParaRPr>
          </a:p>
          <a:p>
            <a:pPr indent="-297815" lvl="0" marL="457200" rtl="0" algn="l">
              <a:lnSpc>
                <a:spcPct val="127272"/>
              </a:lnSpc>
              <a:spcBef>
                <a:spcPts val="0"/>
              </a:spcBef>
              <a:spcAft>
                <a:spcPts val="0"/>
              </a:spcAft>
              <a:buClr>
                <a:srgbClr val="666666"/>
              </a:buClr>
              <a:buSzPts val="1090"/>
              <a:buFont typeface="Lato"/>
              <a:buAutoNum type="arabicPeriod"/>
            </a:pPr>
            <a:r>
              <a:rPr lang="en-CA" sz="1090">
                <a:solidFill>
                  <a:schemeClr val="accent2"/>
                </a:solidFill>
                <a:latin typeface="Lato"/>
                <a:ea typeface="Lato"/>
                <a:cs typeface="Lato"/>
                <a:sym typeface="Lato"/>
              </a:rPr>
              <a:t>drop-out</a:t>
            </a:r>
            <a:r>
              <a:rPr lang="en-CA" sz="1090">
                <a:solidFill>
                  <a:srgbClr val="666666"/>
                </a:solidFill>
                <a:latin typeface="Lato"/>
                <a:ea typeface="Lato"/>
                <a:cs typeface="Lato"/>
                <a:sym typeface="Lato"/>
              </a:rPr>
              <a:t>: on fixe un pourcentage p, par exemple p = 50%. Avec une probabilité p, chaque neurone est ignoré à chaque itération (comme s’il valait 0). De manière aléatoire, on diminue donc le nombre de paramètres à updater.</a:t>
            </a:r>
            <a:endParaRPr sz="1090">
              <a:solidFill>
                <a:srgbClr val="666666"/>
              </a:solidFill>
              <a:latin typeface="Lato"/>
              <a:ea typeface="Lato"/>
              <a:cs typeface="Lato"/>
              <a:sym typeface="Lato"/>
            </a:endParaRPr>
          </a:p>
          <a:p>
            <a:pPr indent="-297815" lvl="0" marL="457200" rtl="0" algn="l">
              <a:lnSpc>
                <a:spcPct val="127272"/>
              </a:lnSpc>
              <a:spcBef>
                <a:spcPts val="0"/>
              </a:spcBef>
              <a:spcAft>
                <a:spcPts val="0"/>
              </a:spcAft>
              <a:buClr>
                <a:srgbClr val="666666"/>
              </a:buClr>
              <a:buSzPts val="1090"/>
              <a:buFont typeface="Lato"/>
              <a:buAutoNum type="arabicPeriod"/>
            </a:pPr>
            <a:r>
              <a:rPr lang="en-CA" sz="1090">
                <a:solidFill>
                  <a:schemeClr val="accent2"/>
                </a:solidFill>
                <a:latin typeface="Lato"/>
                <a:ea typeface="Lato"/>
                <a:cs typeface="Lato"/>
                <a:sym typeface="Lato"/>
              </a:rPr>
              <a:t>weight decay</a:t>
            </a:r>
            <a:r>
              <a:rPr lang="en-CA" sz="1090">
                <a:solidFill>
                  <a:srgbClr val="666666"/>
                </a:solidFill>
                <a:latin typeface="Lato"/>
                <a:ea typeface="Lato"/>
                <a:cs typeface="Lato"/>
                <a:sym typeface="Lato"/>
              </a:rPr>
              <a:t>: un autre paramètre qui va pousser certains poids vers 0. Plus il est grand, plus un grand nombre de poids va décroître fortement.</a:t>
            </a:r>
            <a:endParaRPr sz="1090">
              <a:solidFill>
                <a:srgbClr val="666666"/>
              </a:solidFill>
              <a:latin typeface="Lato"/>
              <a:ea typeface="Lato"/>
              <a:cs typeface="Lato"/>
              <a:sym typeface="Lato"/>
            </a:endParaRPr>
          </a:p>
          <a:p>
            <a:pPr indent="0" lvl="0" marL="0" rtl="0" algn="l">
              <a:lnSpc>
                <a:spcPct val="127272"/>
              </a:lnSpc>
              <a:spcBef>
                <a:spcPts val="0"/>
              </a:spcBef>
              <a:spcAft>
                <a:spcPts val="0"/>
              </a:spcAft>
              <a:buNone/>
            </a:pPr>
            <a:r>
              <a:t/>
            </a:r>
            <a:endParaRPr sz="1090">
              <a:solidFill>
                <a:schemeClr val="dk1"/>
              </a:solidFill>
            </a:endParaRPr>
          </a:p>
          <a:p>
            <a:pPr indent="0" lvl="0" marL="0" rtl="0" algn="l">
              <a:lnSpc>
                <a:spcPct val="127272"/>
              </a:lnSpc>
              <a:spcBef>
                <a:spcPts val="0"/>
              </a:spcBef>
              <a:spcAft>
                <a:spcPts val="0"/>
              </a:spcAft>
              <a:buNone/>
            </a:pPr>
            <a:r>
              <a:t/>
            </a:r>
            <a:endParaRPr sz="109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79"/>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APPRENTISSAGE PAR BATCH</a:t>
            </a:r>
            <a:endParaRPr/>
          </a:p>
        </p:txBody>
      </p:sp>
      <p:sp>
        <p:nvSpPr>
          <p:cNvPr id="2051" name="Google Shape;2051;p79"/>
          <p:cNvSpPr txBox="1"/>
          <p:nvPr/>
        </p:nvSpPr>
        <p:spPr>
          <a:xfrm>
            <a:off x="35475" y="879950"/>
            <a:ext cx="4580700" cy="2301000"/>
          </a:xfrm>
          <a:prstGeom prst="rect">
            <a:avLst/>
          </a:prstGeom>
          <a:noFill/>
          <a:ln>
            <a:noFill/>
          </a:ln>
        </p:spPr>
        <p:txBody>
          <a:bodyPr anchorCtr="0" anchor="ctr" bIns="91425" lIns="91425" spcFirstLastPara="1" rIns="91425" wrap="square" tIns="91425">
            <a:noAutofit/>
          </a:bodyPr>
          <a:lstStyle/>
          <a:p>
            <a:pPr indent="0" lvl="0" marL="0" rtl="0" algn="l">
              <a:lnSpc>
                <a:spcPct val="127272"/>
              </a:lnSpc>
              <a:spcBef>
                <a:spcPts val="0"/>
              </a:spcBef>
              <a:spcAft>
                <a:spcPts val="0"/>
              </a:spcAft>
              <a:buNone/>
            </a:pPr>
            <a:r>
              <a:rPr lang="en-CA" sz="1090">
                <a:solidFill>
                  <a:srgbClr val="666666"/>
                </a:solidFill>
                <a:latin typeface="Lato"/>
                <a:ea typeface="Lato"/>
                <a:cs typeface="Lato"/>
                <a:sym typeface="Lato"/>
              </a:rPr>
              <a:t>Les couches convolutives vont vite poser un </a:t>
            </a:r>
            <a:r>
              <a:rPr lang="en-CA" sz="1090">
                <a:solidFill>
                  <a:srgbClr val="0E5A73"/>
                </a:solidFill>
                <a:latin typeface="Lato"/>
                <a:ea typeface="Lato"/>
                <a:cs typeface="Lato"/>
                <a:sym typeface="Lato"/>
              </a:rPr>
              <a:t>problème de mémoire</a:t>
            </a:r>
            <a:r>
              <a:rPr lang="en-CA" sz="1090">
                <a:solidFill>
                  <a:srgbClr val="666666"/>
                </a:solidFill>
                <a:latin typeface="Lato"/>
                <a:ea typeface="Lato"/>
                <a:cs typeface="Lato"/>
                <a:sym typeface="Lato"/>
              </a:rPr>
              <a:t>. Car plus leur </a:t>
            </a:r>
            <a:r>
              <a:rPr lang="en-CA" sz="1090">
                <a:solidFill>
                  <a:schemeClr val="accent2"/>
                </a:solidFill>
                <a:latin typeface="Lato"/>
                <a:ea typeface="Lato"/>
                <a:cs typeface="Lato"/>
                <a:sym typeface="Lato"/>
              </a:rPr>
              <a:t>profondeur</a:t>
            </a:r>
            <a:r>
              <a:rPr lang="en-CA" sz="1090">
                <a:solidFill>
                  <a:srgbClr val="666666"/>
                </a:solidFill>
                <a:latin typeface="Lato"/>
                <a:ea typeface="Lato"/>
                <a:cs typeface="Lato"/>
                <a:sym typeface="Lato"/>
              </a:rPr>
              <a:t> est grande, plus on démultiplie le nombre d’images intermédiaires, qui doivent être gardées en mémoire le temps de la rétro-propagation. </a:t>
            </a:r>
            <a:endParaRPr sz="1090">
              <a:solidFill>
                <a:srgbClr val="666666"/>
              </a:solidFill>
              <a:latin typeface="Lato"/>
              <a:ea typeface="Lato"/>
              <a:cs typeface="Lato"/>
              <a:sym typeface="Lato"/>
            </a:endParaRPr>
          </a:p>
          <a:p>
            <a:pPr indent="0" lvl="0" marL="0" rtl="0" algn="l">
              <a:lnSpc>
                <a:spcPct val="127272"/>
              </a:lnSpc>
              <a:spcBef>
                <a:spcPts val="0"/>
              </a:spcBef>
              <a:spcAft>
                <a:spcPts val="0"/>
              </a:spcAft>
              <a:buNone/>
            </a:pPr>
            <a:r>
              <a:rPr lang="en-CA" sz="1090">
                <a:solidFill>
                  <a:srgbClr val="666666"/>
                </a:solidFill>
                <a:latin typeface="Lato"/>
                <a:ea typeface="Lato"/>
                <a:cs typeface="Lato"/>
                <a:sym typeface="Lato"/>
              </a:rPr>
              <a:t>Du coup, souvent on ne peut pas faire passer toutes les images dans le réseau en même temps et on est obligé de couper en batchs. Un batch:</a:t>
            </a:r>
            <a:endParaRPr sz="1090">
              <a:solidFill>
                <a:srgbClr val="666666"/>
              </a:solidFill>
              <a:latin typeface="Lato"/>
              <a:ea typeface="Lato"/>
              <a:cs typeface="Lato"/>
              <a:sym typeface="Lato"/>
            </a:endParaRPr>
          </a:p>
          <a:p>
            <a:pPr indent="-297815" lvl="0" marL="457200" rtl="0" algn="l">
              <a:lnSpc>
                <a:spcPct val="127272"/>
              </a:lnSpc>
              <a:spcBef>
                <a:spcPts val="0"/>
              </a:spcBef>
              <a:spcAft>
                <a:spcPts val="0"/>
              </a:spcAft>
              <a:buClr>
                <a:srgbClr val="666666"/>
              </a:buClr>
              <a:buSzPts val="1090"/>
              <a:buFont typeface="Lato"/>
              <a:buChar char="-"/>
            </a:pPr>
            <a:r>
              <a:rPr lang="en-CA" sz="1090">
                <a:solidFill>
                  <a:srgbClr val="666666"/>
                </a:solidFill>
                <a:latin typeface="Lato"/>
                <a:ea typeface="Lato"/>
                <a:cs typeface="Lato"/>
                <a:sym typeface="Lato"/>
              </a:rPr>
              <a:t>est un ensemble d’images d’entraînement</a:t>
            </a:r>
            <a:endParaRPr sz="1090">
              <a:solidFill>
                <a:srgbClr val="666666"/>
              </a:solidFill>
              <a:latin typeface="Lato"/>
              <a:ea typeface="Lato"/>
              <a:cs typeface="Lato"/>
              <a:sym typeface="Lato"/>
            </a:endParaRPr>
          </a:p>
          <a:p>
            <a:pPr indent="-297815" lvl="0" marL="457200" rtl="0" algn="l">
              <a:lnSpc>
                <a:spcPct val="127272"/>
              </a:lnSpc>
              <a:spcBef>
                <a:spcPts val="0"/>
              </a:spcBef>
              <a:spcAft>
                <a:spcPts val="0"/>
              </a:spcAft>
              <a:buClr>
                <a:srgbClr val="666666"/>
              </a:buClr>
              <a:buSzPts val="1090"/>
              <a:buFont typeface="Lato"/>
              <a:buChar char="-"/>
            </a:pPr>
            <a:r>
              <a:rPr lang="en-CA" sz="1090">
                <a:solidFill>
                  <a:srgbClr val="666666"/>
                </a:solidFill>
                <a:latin typeface="Lato"/>
                <a:ea typeface="Lato"/>
                <a:cs typeface="Lato"/>
                <a:sym typeface="Lato"/>
              </a:rPr>
              <a:t>est envoyé en haut du réseau et rétro-propagé</a:t>
            </a:r>
            <a:endParaRPr sz="1090">
              <a:solidFill>
                <a:srgbClr val="666666"/>
              </a:solidFill>
              <a:latin typeface="Lato"/>
              <a:ea typeface="Lato"/>
              <a:cs typeface="Lato"/>
              <a:sym typeface="Lato"/>
            </a:endParaRPr>
          </a:p>
          <a:p>
            <a:pPr indent="-297815" lvl="0" marL="457200" rtl="0" algn="l">
              <a:lnSpc>
                <a:spcPct val="127272"/>
              </a:lnSpc>
              <a:spcBef>
                <a:spcPts val="0"/>
              </a:spcBef>
              <a:spcAft>
                <a:spcPts val="0"/>
              </a:spcAft>
              <a:buClr>
                <a:srgbClr val="666666"/>
              </a:buClr>
              <a:buSzPts val="1090"/>
              <a:buFont typeface="Lato"/>
              <a:buChar char="-"/>
            </a:pPr>
            <a:r>
              <a:rPr lang="en-CA" sz="1090">
                <a:solidFill>
                  <a:srgbClr val="666666"/>
                </a:solidFill>
                <a:latin typeface="Lato"/>
                <a:ea typeface="Lato"/>
                <a:cs typeface="Lato"/>
                <a:sym typeface="Lato"/>
              </a:rPr>
              <a:t>est supprimé de la mémoire vive dès que les poids sont updatés.</a:t>
            </a:r>
            <a:endParaRPr sz="1090">
              <a:solidFill>
                <a:srgbClr val="666666"/>
              </a:solidFill>
              <a:latin typeface="Lato"/>
              <a:ea typeface="Lato"/>
              <a:cs typeface="Lato"/>
              <a:sym typeface="Lato"/>
            </a:endParaRPr>
          </a:p>
          <a:p>
            <a:pPr indent="0" lvl="0" marL="0" rtl="0" algn="l">
              <a:lnSpc>
                <a:spcPct val="127272"/>
              </a:lnSpc>
              <a:spcBef>
                <a:spcPts val="0"/>
              </a:spcBef>
              <a:spcAft>
                <a:spcPts val="0"/>
              </a:spcAft>
              <a:buNone/>
            </a:pPr>
            <a:r>
              <a:t/>
            </a:r>
            <a:endParaRPr sz="109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6"/>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La convolution</a:t>
            </a:r>
            <a:endParaRPr/>
          </a:p>
        </p:txBody>
      </p:sp>
      <p:sp>
        <p:nvSpPr>
          <p:cNvPr id="238" name="Google Shape;238;p26"/>
          <p:cNvSpPr/>
          <p:nvPr/>
        </p:nvSpPr>
        <p:spPr>
          <a:xfrm>
            <a:off x="3584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239" name="Google Shape;239;p26"/>
          <p:cNvSpPr/>
          <p:nvPr/>
        </p:nvSpPr>
        <p:spPr>
          <a:xfrm>
            <a:off x="5810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240" name="Google Shape;240;p26"/>
          <p:cNvSpPr/>
          <p:nvPr/>
        </p:nvSpPr>
        <p:spPr>
          <a:xfrm>
            <a:off x="8036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4</a:t>
            </a:r>
            <a:endParaRPr/>
          </a:p>
        </p:txBody>
      </p:sp>
      <p:sp>
        <p:nvSpPr>
          <p:cNvPr id="241" name="Google Shape;241;p26"/>
          <p:cNvSpPr/>
          <p:nvPr/>
        </p:nvSpPr>
        <p:spPr>
          <a:xfrm>
            <a:off x="10262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242" name="Google Shape;242;p26"/>
          <p:cNvSpPr/>
          <p:nvPr/>
        </p:nvSpPr>
        <p:spPr>
          <a:xfrm>
            <a:off x="12488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243" name="Google Shape;243;p26"/>
          <p:cNvSpPr/>
          <p:nvPr/>
        </p:nvSpPr>
        <p:spPr>
          <a:xfrm>
            <a:off x="358400" y="21052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244" name="Google Shape;244;p26"/>
          <p:cNvSpPr/>
          <p:nvPr/>
        </p:nvSpPr>
        <p:spPr>
          <a:xfrm>
            <a:off x="581000" y="21052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245" name="Google Shape;245;p26"/>
          <p:cNvSpPr/>
          <p:nvPr/>
        </p:nvSpPr>
        <p:spPr>
          <a:xfrm>
            <a:off x="803600" y="21052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246" name="Google Shape;246;p26"/>
          <p:cNvSpPr/>
          <p:nvPr/>
        </p:nvSpPr>
        <p:spPr>
          <a:xfrm>
            <a:off x="10262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247" name="Google Shape;247;p26"/>
          <p:cNvSpPr/>
          <p:nvPr/>
        </p:nvSpPr>
        <p:spPr>
          <a:xfrm>
            <a:off x="12488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248" name="Google Shape;248;p26"/>
          <p:cNvSpPr/>
          <p:nvPr/>
        </p:nvSpPr>
        <p:spPr>
          <a:xfrm>
            <a:off x="358400" y="23401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249" name="Google Shape;249;p26"/>
          <p:cNvSpPr/>
          <p:nvPr/>
        </p:nvSpPr>
        <p:spPr>
          <a:xfrm>
            <a:off x="581000" y="23401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250" name="Google Shape;250;p26"/>
          <p:cNvSpPr/>
          <p:nvPr/>
        </p:nvSpPr>
        <p:spPr>
          <a:xfrm>
            <a:off x="803600" y="23401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251" name="Google Shape;251;p26"/>
          <p:cNvSpPr/>
          <p:nvPr/>
        </p:nvSpPr>
        <p:spPr>
          <a:xfrm>
            <a:off x="10262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252" name="Google Shape;252;p26"/>
          <p:cNvSpPr/>
          <p:nvPr/>
        </p:nvSpPr>
        <p:spPr>
          <a:xfrm>
            <a:off x="12488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253" name="Google Shape;253;p26"/>
          <p:cNvSpPr/>
          <p:nvPr/>
        </p:nvSpPr>
        <p:spPr>
          <a:xfrm>
            <a:off x="3584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254" name="Google Shape;254;p26"/>
          <p:cNvSpPr/>
          <p:nvPr/>
        </p:nvSpPr>
        <p:spPr>
          <a:xfrm>
            <a:off x="5810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255" name="Google Shape;255;p26"/>
          <p:cNvSpPr/>
          <p:nvPr/>
        </p:nvSpPr>
        <p:spPr>
          <a:xfrm>
            <a:off x="8036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256" name="Google Shape;256;p26"/>
          <p:cNvSpPr/>
          <p:nvPr/>
        </p:nvSpPr>
        <p:spPr>
          <a:xfrm>
            <a:off x="10262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257" name="Google Shape;257;p26"/>
          <p:cNvSpPr/>
          <p:nvPr/>
        </p:nvSpPr>
        <p:spPr>
          <a:xfrm>
            <a:off x="12488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nvGrpSpPr>
          <p:cNvPr id="258" name="Google Shape;258;p26"/>
          <p:cNvGrpSpPr/>
          <p:nvPr/>
        </p:nvGrpSpPr>
        <p:grpSpPr>
          <a:xfrm>
            <a:off x="1880625" y="1987750"/>
            <a:ext cx="667800" cy="704700"/>
            <a:chOff x="1769375" y="1707725"/>
            <a:chExt cx="667800" cy="704700"/>
          </a:xfrm>
        </p:grpSpPr>
        <p:sp>
          <p:nvSpPr>
            <p:cNvPr id="259" name="Google Shape;259;p26"/>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260" name="Google Shape;260;p26"/>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261" name="Google Shape;261;p26"/>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262" name="Google Shape;262;p26"/>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263" name="Google Shape;263;p26"/>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264" name="Google Shape;264;p26"/>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265" name="Google Shape;265;p26"/>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266" name="Google Shape;266;p26"/>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267" name="Google Shape;267;p26"/>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sp>
        <p:nvSpPr>
          <p:cNvPr id="268" name="Google Shape;268;p26"/>
          <p:cNvSpPr txBox="1"/>
          <p:nvPr/>
        </p:nvSpPr>
        <p:spPr>
          <a:xfrm>
            <a:off x="1490600" y="2076875"/>
            <a:ext cx="3708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3600"/>
              <a:t>*</a:t>
            </a:r>
            <a:endParaRPr sz="3600"/>
          </a:p>
        </p:txBody>
      </p:sp>
      <p:sp>
        <p:nvSpPr>
          <p:cNvPr id="269" name="Google Shape;269;p26"/>
          <p:cNvSpPr txBox="1"/>
          <p:nvPr/>
        </p:nvSpPr>
        <p:spPr>
          <a:xfrm>
            <a:off x="2762275" y="2043100"/>
            <a:ext cx="711300" cy="59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3600">
                <a:solidFill>
                  <a:schemeClr val="dk1"/>
                </a:solidFill>
              </a:rPr>
              <a:t>=</a:t>
            </a:r>
            <a:endParaRPr/>
          </a:p>
        </p:txBody>
      </p:sp>
      <p:sp>
        <p:nvSpPr>
          <p:cNvPr id="270" name="Google Shape;270;p26"/>
          <p:cNvSpPr txBox="1"/>
          <p:nvPr/>
        </p:nvSpPr>
        <p:spPr>
          <a:xfrm>
            <a:off x="191575" y="760100"/>
            <a:ext cx="40044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t>Le produit de convolution de 2 matrices revient à multiplier point par point chaque sous-matrice de la première par la seconde “retournée” et additionner le total “au centre”.</a:t>
            </a:r>
            <a:endParaRPr/>
          </a:p>
        </p:txBody>
      </p:sp>
      <p:grpSp>
        <p:nvGrpSpPr>
          <p:cNvPr id="271" name="Google Shape;271;p26"/>
          <p:cNvGrpSpPr/>
          <p:nvPr/>
        </p:nvGrpSpPr>
        <p:grpSpPr>
          <a:xfrm>
            <a:off x="3328700" y="1870300"/>
            <a:ext cx="1113000" cy="939600"/>
            <a:chOff x="302800" y="1266825"/>
            <a:chExt cx="1113000" cy="939600"/>
          </a:xfrm>
        </p:grpSpPr>
        <p:sp>
          <p:nvSpPr>
            <p:cNvPr id="272" name="Google Shape;272;p26"/>
            <p:cNvSpPr/>
            <p:nvPr/>
          </p:nvSpPr>
          <p:spPr>
            <a:xfrm>
              <a:off x="3028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a:off x="5254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a:off x="7480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9706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11932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6"/>
            <p:cNvSpPr/>
            <p:nvPr/>
          </p:nvSpPr>
          <p:spPr>
            <a:xfrm>
              <a:off x="3028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6"/>
            <p:cNvSpPr/>
            <p:nvPr/>
          </p:nvSpPr>
          <p:spPr>
            <a:xfrm>
              <a:off x="7480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a:off x="9706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11932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3028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5254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7480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9706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11932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
            <p:cNvSpPr/>
            <p:nvPr/>
          </p:nvSpPr>
          <p:spPr>
            <a:xfrm>
              <a:off x="3028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a:off x="5254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a:off x="7480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9706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a:off x="11932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a:off x="525400" y="15017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4</a:t>
              </a:r>
              <a:endParaRPr/>
            </a:p>
          </p:txBody>
        </p:sp>
      </p:grpSp>
      <p:sp>
        <p:nvSpPr>
          <p:cNvPr id="292" name="Google Shape;292;p26"/>
          <p:cNvSpPr/>
          <p:nvPr/>
        </p:nvSpPr>
        <p:spPr>
          <a:xfrm>
            <a:off x="367125" y="1855900"/>
            <a:ext cx="222600" cy="263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a:off x="2358525" y="2428750"/>
            <a:ext cx="222600" cy="263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838325" y="2090800"/>
            <a:ext cx="222600" cy="2637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1894238" y="2208250"/>
            <a:ext cx="222600" cy="2637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txBox="1"/>
          <p:nvPr/>
        </p:nvSpPr>
        <p:spPr>
          <a:xfrm>
            <a:off x="1471400" y="2708700"/>
            <a:ext cx="2440200" cy="7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t>   2 x 0 + 0 x 1 + 4 x 0 </a:t>
            </a:r>
            <a:endParaRPr/>
          </a:p>
          <a:p>
            <a:pPr indent="0" lvl="0" marL="0" rtl="0" algn="l">
              <a:spcBef>
                <a:spcPts val="0"/>
              </a:spcBef>
              <a:spcAft>
                <a:spcPts val="0"/>
              </a:spcAft>
              <a:buNone/>
            </a:pPr>
            <a:r>
              <a:rPr lang="en-CA"/>
              <a:t>+ 1 x 1 + 1 x 1 + 1 x 1</a:t>
            </a:r>
            <a:endParaRPr/>
          </a:p>
          <a:p>
            <a:pPr indent="0" lvl="0" marL="0" rtl="0" algn="l">
              <a:spcBef>
                <a:spcPts val="0"/>
              </a:spcBef>
              <a:spcAft>
                <a:spcPts val="0"/>
              </a:spcAft>
              <a:buNone/>
            </a:pPr>
            <a:r>
              <a:rPr lang="en-CA"/>
              <a:t>+ 5 x 0 + 1 x 1 + 3 x 0 = 4</a:t>
            </a:r>
            <a:endParaRPr/>
          </a:p>
        </p:txBody>
      </p:sp>
      <p:sp>
        <p:nvSpPr>
          <p:cNvPr id="297" name="Google Shape;297;p26"/>
          <p:cNvSpPr/>
          <p:nvPr/>
        </p:nvSpPr>
        <p:spPr>
          <a:xfrm>
            <a:off x="1638800" y="2766525"/>
            <a:ext cx="222600" cy="263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6"/>
          <p:cNvSpPr/>
          <p:nvPr/>
        </p:nvSpPr>
        <p:spPr>
          <a:xfrm>
            <a:off x="1954850" y="2766525"/>
            <a:ext cx="222600" cy="263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a:off x="2826075" y="2984750"/>
            <a:ext cx="222600" cy="2637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a:off x="3140438" y="2984750"/>
            <a:ext cx="222600" cy="2637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5" name="Shape 2055"/>
        <p:cNvGrpSpPr/>
        <p:nvPr/>
      </p:nvGrpSpPr>
      <p:grpSpPr>
        <a:xfrm>
          <a:off x="0" y="0"/>
          <a:ext cx="0" cy="0"/>
          <a:chOff x="0" y="0"/>
          <a:chExt cx="0" cy="0"/>
        </a:xfrm>
      </p:grpSpPr>
      <p:sp>
        <p:nvSpPr>
          <p:cNvPr id="2056" name="Google Shape;2056;p80"/>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APPRENTISSAGE PAR BATCH</a:t>
            </a:r>
            <a:endParaRPr/>
          </a:p>
        </p:txBody>
      </p:sp>
      <p:sp>
        <p:nvSpPr>
          <p:cNvPr id="2057" name="Google Shape;2057;p80"/>
          <p:cNvSpPr txBox="1"/>
          <p:nvPr/>
        </p:nvSpPr>
        <p:spPr>
          <a:xfrm>
            <a:off x="35475" y="1420550"/>
            <a:ext cx="4580700" cy="1573200"/>
          </a:xfrm>
          <a:prstGeom prst="rect">
            <a:avLst/>
          </a:prstGeom>
          <a:noFill/>
          <a:ln>
            <a:noFill/>
          </a:ln>
        </p:spPr>
        <p:txBody>
          <a:bodyPr anchorCtr="0" anchor="ctr" bIns="91425" lIns="91425" spcFirstLastPara="1" rIns="91425" wrap="square" tIns="91425">
            <a:noAutofit/>
          </a:bodyPr>
          <a:lstStyle/>
          <a:p>
            <a:pPr indent="0" lvl="0" marL="0" rtl="0" algn="l">
              <a:lnSpc>
                <a:spcPct val="127272"/>
              </a:lnSpc>
              <a:spcBef>
                <a:spcPts val="0"/>
              </a:spcBef>
              <a:spcAft>
                <a:spcPts val="0"/>
              </a:spcAft>
              <a:buNone/>
            </a:pPr>
            <a:r>
              <a:rPr lang="en-CA" sz="1090">
                <a:solidFill>
                  <a:srgbClr val="666666"/>
                </a:solidFill>
                <a:latin typeface="Lato"/>
                <a:ea typeface="Lato"/>
                <a:cs typeface="Lato"/>
                <a:sym typeface="Lato"/>
              </a:rPr>
              <a:t>En pratique, couper le problème en batch pose deux problèmes: </a:t>
            </a:r>
            <a:endParaRPr sz="1090">
              <a:solidFill>
                <a:srgbClr val="666666"/>
              </a:solidFill>
              <a:latin typeface="Lato"/>
              <a:ea typeface="Lato"/>
              <a:cs typeface="Lato"/>
              <a:sym typeface="Lato"/>
            </a:endParaRPr>
          </a:p>
          <a:p>
            <a:pPr indent="-297815" lvl="0" marL="457200" rtl="0" algn="l">
              <a:lnSpc>
                <a:spcPct val="127272"/>
              </a:lnSpc>
              <a:spcBef>
                <a:spcPts val="0"/>
              </a:spcBef>
              <a:spcAft>
                <a:spcPts val="0"/>
              </a:spcAft>
              <a:buClr>
                <a:srgbClr val="666666"/>
              </a:buClr>
              <a:buSzPts val="1090"/>
              <a:buFont typeface="Lato"/>
              <a:buChar char="-"/>
            </a:pPr>
            <a:r>
              <a:rPr lang="en-CA" sz="1090">
                <a:solidFill>
                  <a:srgbClr val="666666"/>
                </a:solidFill>
                <a:latin typeface="Lato"/>
                <a:ea typeface="Lato"/>
                <a:cs typeface="Lato"/>
                <a:sym typeface="Lato"/>
              </a:rPr>
              <a:t>on perd de l’information par rapport à l’ensemble du dataset, donc le gradient peut aller dans le mauvais sens, pour un batch donné</a:t>
            </a:r>
            <a:endParaRPr sz="1090">
              <a:solidFill>
                <a:srgbClr val="666666"/>
              </a:solidFill>
              <a:latin typeface="Lato"/>
              <a:ea typeface="Lato"/>
              <a:cs typeface="Lato"/>
              <a:sym typeface="Lato"/>
            </a:endParaRPr>
          </a:p>
          <a:p>
            <a:pPr indent="-297815" lvl="0" marL="457200" rtl="0" algn="l">
              <a:lnSpc>
                <a:spcPct val="127272"/>
              </a:lnSpc>
              <a:spcBef>
                <a:spcPts val="0"/>
              </a:spcBef>
              <a:spcAft>
                <a:spcPts val="0"/>
              </a:spcAft>
              <a:buClr>
                <a:srgbClr val="666666"/>
              </a:buClr>
              <a:buSzPts val="1090"/>
              <a:buFont typeface="Lato"/>
              <a:buChar char="-"/>
            </a:pPr>
            <a:r>
              <a:rPr lang="en-CA" sz="1090">
                <a:solidFill>
                  <a:srgbClr val="666666"/>
                </a:solidFill>
                <a:latin typeface="Lato"/>
                <a:ea typeface="Lato"/>
                <a:cs typeface="Lato"/>
                <a:sym typeface="Lato"/>
              </a:rPr>
              <a:t>pour la même raison, le modèle est donc plus long à entraîner</a:t>
            </a:r>
            <a:endParaRPr sz="1090">
              <a:solidFill>
                <a:srgbClr val="666666"/>
              </a:solidFill>
              <a:latin typeface="Lato"/>
              <a:ea typeface="Lato"/>
              <a:cs typeface="Lato"/>
              <a:sym typeface="Lato"/>
            </a:endParaRPr>
          </a:p>
          <a:p>
            <a:pPr indent="0" lvl="0" marL="0" rtl="0" algn="l">
              <a:lnSpc>
                <a:spcPct val="127272"/>
              </a:lnSpc>
              <a:spcBef>
                <a:spcPts val="0"/>
              </a:spcBef>
              <a:spcAft>
                <a:spcPts val="0"/>
              </a:spcAft>
              <a:buNone/>
            </a:pPr>
            <a:r>
              <a:t/>
            </a:r>
            <a:endParaRPr sz="109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p81"/>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EN PRATIQUE</a:t>
            </a:r>
            <a:endParaRPr/>
          </a:p>
        </p:txBody>
      </p:sp>
      <p:sp>
        <p:nvSpPr>
          <p:cNvPr id="2063" name="Google Shape;2063;p81"/>
          <p:cNvSpPr txBox="1"/>
          <p:nvPr/>
        </p:nvSpPr>
        <p:spPr>
          <a:xfrm>
            <a:off x="35475" y="1420550"/>
            <a:ext cx="4580700" cy="1573200"/>
          </a:xfrm>
          <a:prstGeom prst="rect">
            <a:avLst/>
          </a:prstGeom>
          <a:noFill/>
          <a:ln>
            <a:noFill/>
          </a:ln>
        </p:spPr>
        <p:txBody>
          <a:bodyPr anchorCtr="0" anchor="ctr" bIns="91425" lIns="91425" spcFirstLastPara="1" rIns="91425" wrap="square" tIns="91425">
            <a:noAutofit/>
          </a:bodyPr>
          <a:lstStyle/>
          <a:p>
            <a:pPr indent="0" lvl="0" marL="0" rtl="0" algn="l">
              <a:lnSpc>
                <a:spcPct val="127272"/>
              </a:lnSpc>
              <a:spcBef>
                <a:spcPts val="0"/>
              </a:spcBef>
              <a:spcAft>
                <a:spcPts val="0"/>
              </a:spcAft>
              <a:buNone/>
            </a:pPr>
            <a:r>
              <a:rPr lang="en-CA" sz="1090">
                <a:solidFill>
                  <a:srgbClr val="666666"/>
                </a:solidFill>
                <a:latin typeface="Lato"/>
                <a:ea typeface="Lato"/>
                <a:cs typeface="Lato"/>
                <a:sym typeface="Lato"/>
              </a:rPr>
              <a:t>Il faut avoir en tête que la recherche avance moins vite que l’expérience sur le deep learning. En particulier, on ne sait pas encore pourquoi ces réseaux  fonctionnent bien sur certains problèmes. </a:t>
            </a:r>
            <a:endParaRPr sz="1090">
              <a:solidFill>
                <a:srgbClr val="666666"/>
              </a:solidFill>
              <a:latin typeface="Lato"/>
              <a:ea typeface="Lato"/>
              <a:cs typeface="Lato"/>
              <a:sym typeface="Lato"/>
            </a:endParaRPr>
          </a:p>
          <a:p>
            <a:pPr indent="0" lvl="0" marL="0" rtl="0" algn="l">
              <a:lnSpc>
                <a:spcPct val="127272"/>
              </a:lnSpc>
              <a:spcBef>
                <a:spcPts val="0"/>
              </a:spcBef>
              <a:spcAft>
                <a:spcPts val="0"/>
              </a:spcAft>
              <a:buNone/>
            </a:pPr>
            <a:r>
              <a:rPr lang="en-CA" sz="1090">
                <a:solidFill>
                  <a:srgbClr val="666666"/>
                </a:solidFill>
                <a:latin typeface="Lato"/>
                <a:ea typeface="Lato"/>
                <a:cs typeface="Lato"/>
                <a:sym typeface="Lato"/>
              </a:rPr>
              <a:t>Et on ne sait pas encore non plus comment bien choisir les paramètres pour que ça marche! </a:t>
            </a:r>
            <a:endParaRPr sz="1090">
              <a:solidFill>
                <a:srgbClr val="666666"/>
              </a:solidFill>
              <a:latin typeface="Lato"/>
              <a:ea typeface="Lato"/>
              <a:cs typeface="Lato"/>
              <a:sym typeface="Lato"/>
            </a:endParaRPr>
          </a:p>
          <a:p>
            <a:pPr indent="0" lvl="0" marL="0" rtl="0" algn="l">
              <a:lnSpc>
                <a:spcPct val="127272"/>
              </a:lnSpc>
              <a:spcBef>
                <a:spcPts val="0"/>
              </a:spcBef>
              <a:spcAft>
                <a:spcPts val="0"/>
              </a:spcAft>
              <a:buNone/>
            </a:pPr>
            <a:r>
              <a:rPr lang="en-CA" sz="1090">
                <a:solidFill>
                  <a:srgbClr val="666666"/>
                </a:solidFill>
                <a:latin typeface="Lato"/>
                <a:ea typeface="Lato"/>
                <a:cs typeface="Lato"/>
                <a:sym typeface="Lato"/>
              </a:rPr>
              <a:t>Solution: essai / erreur / copie.</a:t>
            </a:r>
            <a:endParaRPr sz="1090">
              <a:solidFill>
                <a:srgbClr val="666666"/>
              </a:solidFill>
              <a:latin typeface="Lato"/>
              <a:ea typeface="Lato"/>
              <a:cs typeface="Lato"/>
              <a:sym typeface="Lato"/>
            </a:endParaRPr>
          </a:p>
          <a:p>
            <a:pPr indent="0" lvl="0" marL="0" rtl="0" algn="l">
              <a:lnSpc>
                <a:spcPct val="127272"/>
              </a:lnSpc>
              <a:spcBef>
                <a:spcPts val="0"/>
              </a:spcBef>
              <a:spcAft>
                <a:spcPts val="0"/>
              </a:spcAft>
              <a:buNone/>
            </a:pPr>
            <a:r>
              <a:t/>
            </a:r>
            <a:endParaRPr sz="109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82"/>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DEMO TIME !</a:t>
            </a:r>
            <a:endParaRPr/>
          </a:p>
        </p:txBody>
      </p:sp>
      <p:sp>
        <p:nvSpPr>
          <p:cNvPr id="2069" name="Google Shape;2069;p82"/>
          <p:cNvSpPr txBox="1"/>
          <p:nvPr/>
        </p:nvSpPr>
        <p:spPr>
          <a:xfrm>
            <a:off x="35475" y="1420550"/>
            <a:ext cx="4580700" cy="1573200"/>
          </a:xfrm>
          <a:prstGeom prst="rect">
            <a:avLst/>
          </a:prstGeom>
          <a:noFill/>
          <a:ln>
            <a:noFill/>
          </a:ln>
        </p:spPr>
        <p:txBody>
          <a:bodyPr anchorCtr="0" anchor="ctr" bIns="91425" lIns="91425" spcFirstLastPara="1" rIns="91425" wrap="square" tIns="91425">
            <a:noAutofit/>
          </a:bodyPr>
          <a:lstStyle/>
          <a:p>
            <a:pPr indent="0" lvl="0" marL="0" rtl="0" algn="l">
              <a:lnSpc>
                <a:spcPct val="127272"/>
              </a:lnSpc>
              <a:spcBef>
                <a:spcPts val="0"/>
              </a:spcBef>
              <a:spcAft>
                <a:spcPts val="0"/>
              </a:spcAft>
              <a:buNone/>
            </a:pPr>
            <a:r>
              <a:rPr lang="en-CA" sz="1100" u="sng">
                <a:solidFill>
                  <a:schemeClr val="hlink"/>
                </a:solidFill>
                <a:latin typeface="Lato"/>
                <a:ea typeface="Lato"/>
                <a:cs typeface="Lato"/>
                <a:sym typeface="Lato"/>
                <a:hlinkClick r:id="rId3"/>
              </a:rPr>
              <a:t>https://cloud.google.com/vision/?hl=fr</a:t>
            </a:r>
            <a:endParaRPr sz="1100">
              <a:solidFill>
                <a:srgbClr val="666666"/>
              </a:solidFill>
              <a:latin typeface="Lato"/>
              <a:ea typeface="Lato"/>
              <a:cs typeface="Lato"/>
              <a:sym typeface="Lato"/>
            </a:endParaRPr>
          </a:p>
          <a:p>
            <a:pPr indent="0" lvl="0" marL="0" rtl="0" algn="l">
              <a:lnSpc>
                <a:spcPct val="127272"/>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27272"/>
              </a:lnSpc>
              <a:spcBef>
                <a:spcPts val="0"/>
              </a:spcBef>
              <a:spcAft>
                <a:spcPts val="0"/>
              </a:spcAft>
              <a:buNone/>
            </a:pPr>
            <a:r>
              <a:t/>
            </a:r>
            <a:endParaRPr sz="1100">
              <a:solidFill>
                <a:srgbClr val="666666"/>
              </a:solidFill>
              <a:latin typeface="Lato"/>
              <a:ea typeface="Lato"/>
              <a:cs typeface="Lato"/>
              <a:sym typeface="Lato"/>
            </a:endParaRPr>
          </a:p>
          <a:p>
            <a:pPr indent="0" lvl="0" marL="0" rtl="0" algn="l">
              <a:lnSpc>
                <a:spcPct val="127272"/>
              </a:lnSpc>
              <a:spcBef>
                <a:spcPts val="0"/>
              </a:spcBef>
              <a:spcAft>
                <a:spcPts val="0"/>
              </a:spcAft>
              <a:buNone/>
            </a:pPr>
            <a:r>
              <a:t/>
            </a:r>
            <a:endParaRPr sz="109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83"/>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APPRENTISSAGE PAR RENFORCEMENT</a:t>
            </a:r>
            <a:endParaRPr/>
          </a:p>
        </p:txBody>
      </p:sp>
      <p:sp>
        <p:nvSpPr>
          <p:cNvPr id="2075" name="Google Shape;2075;p83"/>
          <p:cNvSpPr txBox="1"/>
          <p:nvPr>
            <p:ph idx="1" type="body"/>
          </p:nvPr>
        </p:nvSpPr>
        <p:spPr>
          <a:xfrm>
            <a:off x="194250" y="1175525"/>
            <a:ext cx="4246200" cy="20910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CA"/>
              <a:t>Un domaine très lié est l’apprentissage par renforcement.</a:t>
            </a:r>
            <a:endParaRPr/>
          </a:p>
          <a:p>
            <a:pPr indent="0" lvl="0" marL="0" rtl="0" algn="l">
              <a:spcBef>
                <a:spcPts val="640"/>
              </a:spcBef>
              <a:spcAft>
                <a:spcPts val="0"/>
              </a:spcAft>
              <a:buNone/>
            </a:pPr>
            <a:r>
              <a:rPr lang="en-CA"/>
              <a:t>On peut le voir comme de l’apprentissage supervisé, mais où il faut faire une suite d’actions avant de connaître son résultat (son label).</a:t>
            </a:r>
            <a:endParaRPr/>
          </a:p>
          <a:p>
            <a:pPr indent="0" lvl="0" marL="0" rtl="0" algn="l">
              <a:spcBef>
                <a:spcPts val="640"/>
              </a:spcBef>
              <a:spcAft>
                <a:spcPts val="0"/>
              </a:spcAft>
              <a:buNone/>
            </a:pPr>
            <a:r>
              <a:rPr lang="en-CA"/>
              <a:t> Un agent (le programme) doit apprendre comment maximiser sa récompense. Le programme utilise un algorithme, souvent un réseau de neurones, pour décider de sa prochaine action. Ce n’est qu’après plusieurs actions que le verdict est rendu.</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9" name="Shape 2079"/>
        <p:cNvGrpSpPr/>
        <p:nvPr/>
      </p:nvGrpSpPr>
      <p:grpSpPr>
        <a:xfrm>
          <a:off x="0" y="0"/>
          <a:ext cx="0" cy="0"/>
          <a:chOff x="0" y="0"/>
          <a:chExt cx="0" cy="0"/>
        </a:xfrm>
      </p:grpSpPr>
      <p:sp>
        <p:nvSpPr>
          <p:cNvPr id="2080" name="Google Shape;2080;p84"/>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EXEMPLES</a:t>
            </a:r>
            <a:endParaRPr/>
          </a:p>
        </p:txBody>
      </p:sp>
      <p:sp>
        <p:nvSpPr>
          <p:cNvPr id="2081" name="Google Shape;2081;p84"/>
          <p:cNvSpPr txBox="1"/>
          <p:nvPr>
            <p:ph idx="4294967295" type="body"/>
          </p:nvPr>
        </p:nvSpPr>
        <p:spPr>
          <a:xfrm>
            <a:off x="194250" y="1175525"/>
            <a:ext cx="4246200" cy="20910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CA"/>
              <a:t>Jouer d’échecs: chaque action est un mouvement sur le plateau. Il faut </a:t>
            </a:r>
            <a:r>
              <a:rPr b="1" lang="en-CA"/>
              <a:t>attendre que la partie soit finie</a:t>
            </a:r>
            <a:r>
              <a:rPr lang="en-CA"/>
              <a:t> pour savoir si les décisions étaient bonnes.</a:t>
            </a:r>
            <a:endParaRPr/>
          </a:p>
          <a:p>
            <a:pPr indent="0" lvl="0" marL="0" rtl="0" algn="l">
              <a:spcBef>
                <a:spcPts val="640"/>
              </a:spcBef>
              <a:spcAft>
                <a:spcPts val="0"/>
              </a:spcAft>
              <a:buNone/>
            </a:pPr>
            <a:r>
              <a:rPr lang="en-CA"/>
              <a:t>AlphaGo / AlphaZero: idem.</a:t>
            </a:r>
            <a:endParaRPr/>
          </a:p>
          <a:p>
            <a:pPr indent="0" lvl="0" marL="0" rtl="0" algn="l">
              <a:spcBef>
                <a:spcPts val="640"/>
              </a:spcBef>
              <a:spcAft>
                <a:spcPts val="0"/>
              </a:spcAft>
              <a:buNone/>
            </a:pPr>
            <a:r>
              <a:rPr lang="en-CA"/>
              <a:t>Apprendre à détecter les murs (e.g. robot-aspirateur): on gagne une récompense si on évite tous les murs dans la pièce pendant assez longtemps.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5" name="Shape 2085"/>
        <p:cNvGrpSpPr/>
        <p:nvPr/>
      </p:nvGrpSpPr>
      <p:grpSpPr>
        <a:xfrm>
          <a:off x="0" y="0"/>
          <a:ext cx="0" cy="0"/>
          <a:chOff x="0" y="0"/>
          <a:chExt cx="0" cy="0"/>
        </a:xfrm>
      </p:grpSpPr>
      <p:sp>
        <p:nvSpPr>
          <p:cNvPr id="2086" name="Google Shape;2086;p85"/>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RÉCOMPENSES</a:t>
            </a:r>
            <a:endParaRPr/>
          </a:p>
        </p:txBody>
      </p:sp>
      <p:sp>
        <p:nvSpPr>
          <p:cNvPr id="2087" name="Google Shape;2087;p85"/>
          <p:cNvSpPr txBox="1"/>
          <p:nvPr>
            <p:ph idx="4294967295" type="body"/>
          </p:nvPr>
        </p:nvSpPr>
        <p:spPr>
          <a:xfrm>
            <a:off x="194250" y="1175525"/>
            <a:ext cx="4246200" cy="20910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CA"/>
              <a:t>Encore une histoire de descente de gradient. Le programme doit optimiser les paramètres d’une fonction (réseau de neurones) en fonction de sa réussite. </a:t>
            </a:r>
            <a:endParaRPr/>
          </a:p>
          <a:p>
            <a:pPr indent="0" lvl="0" marL="0" rtl="0" algn="l">
              <a:spcBef>
                <a:spcPts val="640"/>
              </a:spcBef>
              <a:spcAft>
                <a:spcPts val="0"/>
              </a:spcAft>
              <a:buNone/>
            </a:pPr>
            <a:r>
              <a:rPr lang="en-CA"/>
              <a:t>Si au terme de la suite d’actions il réussit, alors il a une récompense, sinon un regret. Ces valeurs permettent de “retourner dans le passé” pour comprendre ce qui s’est bien ou mal passé.</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86"/>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DIFFICULTÉ</a:t>
            </a:r>
            <a:endParaRPr/>
          </a:p>
        </p:txBody>
      </p:sp>
      <p:sp>
        <p:nvSpPr>
          <p:cNvPr id="2093" name="Google Shape;2093;p86"/>
          <p:cNvSpPr txBox="1"/>
          <p:nvPr>
            <p:ph idx="4294967295" type="body"/>
          </p:nvPr>
        </p:nvSpPr>
        <p:spPr>
          <a:xfrm>
            <a:off x="194250" y="1175525"/>
            <a:ext cx="4246200" cy="20910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CA"/>
              <a:t>Ces algorithmes sont utilisés lorsqu’on souhaite résoudre un problème à long terme. L’agent doit être capable de sacrifier un gain immédiat pour avoir une récompense finale. </a:t>
            </a:r>
            <a:endParaRPr/>
          </a:p>
          <a:p>
            <a:pPr indent="0" lvl="0" marL="0" rtl="0" algn="l">
              <a:spcBef>
                <a:spcPts val="640"/>
              </a:spcBef>
              <a:spcAft>
                <a:spcPts val="0"/>
              </a:spcAft>
              <a:buNone/>
            </a:pPr>
            <a:r>
              <a:rPr lang="en-CA"/>
              <a:t>Exemple: perdre une pièce aux échecs pour finalement gagner la partie.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87"/>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EXPLORATION / EXPLOITATION</a:t>
            </a:r>
            <a:endParaRPr/>
          </a:p>
        </p:txBody>
      </p:sp>
      <p:sp>
        <p:nvSpPr>
          <p:cNvPr id="2099" name="Google Shape;2099;p87"/>
          <p:cNvSpPr txBox="1"/>
          <p:nvPr>
            <p:ph idx="4294967295" type="body"/>
          </p:nvPr>
        </p:nvSpPr>
        <p:spPr>
          <a:xfrm>
            <a:off x="194250" y="1175525"/>
            <a:ext cx="4246200" cy="20910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CA"/>
              <a:t>L’apprentissage par renforcement repose largement sur le concept de l’exploration vs exploitation:</a:t>
            </a:r>
            <a:endParaRPr/>
          </a:p>
          <a:p>
            <a:pPr indent="-304800" lvl="0" marL="457200" rtl="0" algn="l">
              <a:spcBef>
                <a:spcPts val="640"/>
              </a:spcBef>
              <a:spcAft>
                <a:spcPts val="0"/>
              </a:spcAft>
              <a:buSzPts val="1200"/>
              <a:buChar char="-"/>
            </a:pPr>
            <a:r>
              <a:rPr lang="en-CA"/>
              <a:t>exploitation: je sais que cette action me fait gagner, je la joue</a:t>
            </a:r>
            <a:endParaRPr/>
          </a:p>
          <a:p>
            <a:pPr indent="-304800" lvl="0" marL="457200" rtl="0" algn="l">
              <a:spcBef>
                <a:spcPts val="0"/>
              </a:spcBef>
              <a:spcAft>
                <a:spcPts val="0"/>
              </a:spcAft>
              <a:buSzPts val="1200"/>
              <a:buChar char="-"/>
            </a:pPr>
            <a:r>
              <a:rPr lang="en-CA"/>
              <a:t>exploration: je sais qu’une action me fait gagner, mais j’en tente une autre encore jamais essayée, pour espérer gagner encore plus et découvrir une nouvelle stratégie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3" name="Shape 2103"/>
        <p:cNvGrpSpPr/>
        <p:nvPr/>
      </p:nvGrpSpPr>
      <p:grpSpPr>
        <a:xfrm>
          <a:off x="0" y="0"/>
          <a:ext cx="0" cy="0"/>
          <a:chOff x="0" y="0"/>
          <a:chExt cx="0" cy="0"/>
        </a:xfrm>
      </p:grpSpPr>
      <p:sp>
        <p:nvSpPr>
          <p:cNvPr id="2104" name="Google Shape;2104;p88"/>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DEMO !</a:t>
            </a:r>
            <a:endParaRPr/>
          </a:p>
        </p:txBody>
      </p:sp>
      <p:sp>
        <p:nvSpPr>
          <p:cNvPr id="2105" name="Google Shape;2105;p88"/>
          <p:cNvSpPr txBox="1"/>
          <p:nvPr>
            <p:ph idx="4294967295" type="body"/>
          </p:nvPr>
        </p:nvSpPr>
        <p:spPr>
          <a:xfrm>
            <a:off x="194250" y="1175525"/>
            <a:ext cx="4246200" cy="20910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CA"/>
              <a:t>Nous n’irons pas plus loin dans ce cours, mais regardons quelques </a:t>
            </a:r>
            <a:r>
              <a:rPr lang="en-CA" u="sng">
                <a:solidFill>
                  <a:schemeClr val="hlink"/>
                </a:solidFill>
                <a:hlinkClick r:id="rId3"/>
              </a:rPr>
              <a:t>exemples</a:t>
            </a:r>
            <a:r>
              <a:rPr lang="en-CA"/>
              <a:t>. </a:t>
            </a:r>
            <a:endParaRPr/>
          </a:p>
          <a:p>
            <a:pPr indent="0" lvl="0" marL="0" rtl="0" algn="l">
              <a:spcBef>
                <a:spcPts val="640"/>
              </a:spcBef>
              <a:spcAft>
                <a:spcPts val="0"/>
              </a:spcAft>
              <a:buNone/>
            </a:pPr>
            <a:r>
              <a:t/>
            </a:r>
            <a:endParaRPr/>
          </a:p>
          <a:p>
            <a:pPr indent="0" lvl="0" marL="0" rtl="0" algn="l">
              <a:spcBef>
                <a:spcPts val="640"/>
              </a:spcBef>
              <a:spcAft>
                <a:spcPts val="0"/>
              </a:spcAft>
              <a:buNone/>
            </a:pPr>
            <a:r>
              <a:rPr lang="en-CA"/>
              <a:t>Ou… Alpha Zero (voir selon le timing)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p89"/>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MÉ</a:t>
            </a:r>
            <a:r>
              <a:rPr lang="en-CA"/>
              <a:t>THODES VUES</a:t>
            </a:r>
            <a:endParaRPr/>
          </a:p>
        </p:txBody>
      </p:sp>
      <p:graphicFrame>
        <p:nvGraphicFramePr>
          <p:cNvPr id="2111" name="Google Shape;2111;p89"/>
          <p:cNvGraphicFramePr/>
          <p:nvPr/>
        </p:nvGraphicFramePr>
        <p:xfrm>
          <a:off x="130813" y="734100"/>
          <a:ext cx="3000000" cy="3000000"/>
        </p:xfrm>
        <a:graphic>
          <a:graphicData uri="http://schemas.openxmlformats.org/drawingml/2006/table">
            <a:tbl>
              <a:tblPr>
                <a:noFill/>
                <a:tableStyleId>{B7D518A2-9B97-4AB2-8CDF-8419524ED110}</a:tableStyleId>
              </a:tblPr>
              <a:tblGrid>
                <a:gridCol w="1505150"/>
                <a:gridCol w="910825"/>
                <a:gridCol w="2010300"/>
              </a:tblGrid>
              <a:tr h="381000">
                <a:tc>
                  <a:txBody>
                    <a:bodyPr/>
                    <a:lstStyle/>
                    <a:p>
                      <a:pPr indent="0" lvl="0" marL="0" rtl="0" algn="l">
                        <a:spcBef>
                          <a:spcPts val="0"/>
                        </a:spcBef>
                        <a:spcAft>
                          <a:spcPts val="0"/>
                        </a:spcAft>
                        <a:buNone/>
                      </a:pPr>
                      <a:r>
                        <a:rPr b="1" lang="en-CA" sz="1000"/>
                        <a:t>Apprentissage</a:t>
                      </a:r>
                      <a:endParaRPr b="1" sz="1000"/>
                    </a:p>
                    <a:p>
                      <a:pPr indent="0" lvl="0" marL="0" rtl="0" algn="l">
                        <a:spcBef>
                          <a:spcPts val="0"/>
                        </a:spcBef>
                        <a:spcAft>
                          <a:spcPts val="0"/>
                        </a:spcAft>
                        <a:buNone/>
                      </a:pPr>
                      <a:r>
                        <a:rPr b="1" lang="en-CA" sz="1000"/>
                        <a:t>non supervisé (clustering)</a:t>
                      </a:r>
                      <a:endParaRPr b="1" sz="1000"/>
                    </a:p>
                  </a:txBody>
                  <a:tcPr marT="91425" marB="91425" marR="91425" marL="91425"/>
                </a:tc>
                <a:tc>
                  <a:txBody>
                    <a:bodyPr/>
                    <a:lstStyle/>
                    <a:p>
                      <a:pPr indent="0" lvl="0" marL="0" rtl="0" algn="l">
                        <a:spcBef>
                          <a:spcPts val="0"/>
                        </a:spcBef>
                        <a:spcAft>
                          <a:spcPts val="0"/>
                        </a:spcAft>
                        <a:buNone/>
                      </a:pPr>
                      <a:r>
                        <a:rPr b="1" lang="en-CA" sz="1000"/>
                        <a:t>Moteurs de recomman-dation</a:t>
                      </a:r>
                      <a:endParaRPr b="1" sz="1000"/>
                    </a:p>
                  </a:txBody>
                  <a:tcPr marT="91425" marB="91425" marR="91425" marL="91425"/>
                </a:tc>
                <a:tc>
                  <a:txBody>
                    <a:bodyPr/>
                    <a:lstStyle/>
                    <a:p>
                      <a:pPr indent="0" lvl="0" marL="0" rtl="0" algn="l">
                        <a:spcBef>
                          <a:spcPts val="0"/>
                        </a:spcBef>
                        <a:spcAft>
                          <a:spcPts val="0"/>
                        </a:spcAft>
                        <a:buNone/>
                      </a:pPr>
                      <a:r>
                        <a:rPr b="1" lang="en-CA" sz="1000"/>
                        <a:t>Apprentissage supervisé</a:t>
                      </a:r>
                      <a:endParaRPr b="1" sz="1000"/>
                    </a:p>
                  </a:txBody>
                  <a:tcPr marT="91425" marB="91425" marR="91425" marL="91425"/>
                </a:tc>
              </a:tr>
              <a:tr h="381000">
                <a:tc>
                  <a:txBody>
                    <a:bodyPr/>
                    <a:lstStyle/>
                    <a:p>
                      <a:pPr indent="0" lvl="0" marL="0" rtl="0" algn="l">
                        <a:spcBef>
                          <a:spcPts val="0"/>
                        </a:spcBef>
                        <a:spcAft>
                          <a:spcPts val="0"/>
                        </a:spcAft>
                        <a:buNone/>
                      </a:pPr>
                      <a:r>
                        <a:rPr lang="en-CA" sz="1000"/>
                        <a:t>K-Means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CA" sz="1000"/>
                        <a:t>Classification Ascendante Hiérarchique</a:t>
                      </a:r>
                      <a:endParaRPr sz="1000"/>
                    </a:p>
                  </a:txBody>
                  <a:tcPr marT="91425" marB="91425" marR="91425" marL="91425"/>
                </a:tc>
                <a:tc>
                  <a:txBody>
                    <a:bodyPr/>
                    <a:lstStyle/>
                    <a:p>
                      <a:pPr indent="0" lvl="0" marL="0" rtl="0" algn="l">
                        <a:spcBef>
                          <a:spcPts val="0"/>
                        </a:spcBef>
                        <a:spcAft>
                          <a:spcPts val="0"/>
                        </a:spcAft>
                        <a:buNone/>
                      </a:pPr>
                      <a:r>
                        <a:rPr lang="en-CA" sz="1000"/>
                        <a:t>User-based (collaborative filtering)</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CA" sz="1000"/>
                        <a:t>Item-based</a:t>
                      </a:r>
                      <a:endParaRPr sz="1000"/>
                    </a:p>
                  </a:txBody>
                  <a:tcPr marT="91425" marB="91425" marR="91425" marL="91425"/>
                </a:tc>
                <a:tc>
                  <a:txBody>
                    <a:bodyPr/>
                    <a:lstStyle/>
                    <a:p>
                      <a:pPr indent="0" lvl="0" marL="0" rtl="0" algn="l">
                        <a:spcBef>
                          <a:spcPts val="0"/>
                        </a:spcBef>
                        <a:spcAft>
                          <a:spcPts val="0"/>
                        </a:spcAft>
                        <a:buNone/>
                      </a:pPr>
                      <a:r>
                        <a:rPr lang="en-CA" sz="1000"/>
                        <a:t>K plus proches voisins</a:t>
                      </a:r>
                      <a:endParaRPr sz="1000"/>
                    </a:p>
                    <a:p>
                      <a:pPr indent="0" lvl="0" marL="0" rtl="0" algn="l">
                        <a:spcBef>
                          <a:spcPts val="0"/>
                        </a:spcBef>
                        <a:spcAft>
                          <a:spcPts val="0"/>
                        </a:spcAft>
                        <a:buNone/>
                      </a:pPr>
                      <a:r>
                        <a:rPr lang="en-CA" sz="1000"/>
                        <a:t>Naive Bayes</a:t>
                      </a:r>
                      <a:endParaRPr sz="1000"/>
                    </a:p>
                    <a:p>
                      <a:pPr indent="0" lvl="0" marL="0" rtl="0" algn="l">
                        <a:spcBef>
                          <a:spcPts val="0"/>
                        </a:spcBef>
                        <a:spcAft>
                          <a:spcPts val="0"/>
                        </a:spcAft>
                        <a:buNone/>
                      </a:pPr>
                      <a:r>
                        <a:rPr lang="en-CA" sz="1000"/>
                        <a:t>Arbres de décision</a:t>
                      </a:r>
                      <a:endParaRPr sz="1000"/>
                    </a:p>
                    <a:p>
                      <a:pPr indent="0" lvl="0" marL="0" rtl="0" algn="l">
                        <a:spcBef>
                          <a:spcPts val="0"/>
                        </a:spcBef>
                        <a:spcAft>
                          <a:spcPts val="0"/>
                        </a:spcAft>
                        <a:buNone/>
                      </a:pPr>
                      <a:r>
                        <a:rPr lang="en-CA" sz="1000"/>
                        <a:t>Random Forests</a:t>
                      </a:r>
                      <a:endParaRPr sz="1000"/>
                    </a:p>
                    <a:p>
                      <a:pPr indent="0" lvl="0" marL="0" rtl="0" algn="l">
                        <a:spcBef>
                          <a:spcPts val="0"/>
                        </a:spcBef>
                        <a:spcAft>
                          <a:spcPts val="0"/>
                        </a:spcAft>
                        <a:buNone/>
                      </a:pPr>
                      <a:r>
                        <a:rPr lang="en-CA" sz="1000"/>
                        <a:t>SVM</a:t>
                      </a:r>
                      <a:endParaRPr sz="1000"/>
                    </a:p>
                    <a:p>
                      <a:pPr indent="0" lvl="0" marL="0" rtl="0" algn="l">
                        <a:spcBef>
                          <a:spcPts val="0"/>
                        </a:spcBef>
                        <a:spcAft>
                          <a:spcPts val="0"/>
                        </a:spcAft>
                        <a:buNone/>
                      </a:pPr>
                      <a:r>
                        <a:rPr lang="en-CA" sz="1000"/>
                        <a:t>Régression linéaire</a:t>
                      </a:r>
                      <a:endParaRPr sz="1000"/>
                    </a:p>
                    <a:p>
                      <a:pPr indent="0" lvl="0" marL="0" rtl="0" algn="l">
                        <a:spcBef>
                          <a:spcPts val="0"/>
                        </a:spcBef>
                        <a:spcAft>
                          <a:spcPts val="0"/>
                        </a:spcAft>
                        <a:buNone/>
                      </a:pPr>
                      <a:r>
                        <a:rPr lang="en-CA" sz="1000"/>
                        <a:t>Régression logistique</a:t>
                      </a:r>
                      <a:endParaRPr sz="1000"/>
                    </a:p>
                    <a:p>
                      <a:pPr indent="0" lvl="0" marL="0" rtl="0" algn="l">
                        <a:spcBef>
                          <a:spcPts val="0"/>
                        </a:spcBef>
                        <a:spcAft>
                          <a:spcPts val="0"/>
                        </a:spcAft>
                        <a:buNone/>
                      </a:pPr>
                      <a:r>
                        <a:rPr lang="en-CA" sz="1000"/>
                        <a:t>Perceptron multi-couches</a:t>
                      </a:r>
                      <a:endParaRPr sz="1000"/>
                    </a:p>
                    <a:p>
                      <a:pPr indent="0" lvl="0" marL="0" rtl="0" algn="l">
                        <a:spcBef>
                          <a:spcPts val="0"/>
                        </a:spcBef>
                        <a:spcAft>
                          <a:spcPts val="0"/>
                        </a:spcAft>
                        <a:buNone/>
                      </a:pPr>
                      <a:r>
                        <a:rPr lang="en-CA" sz="1000"/>
                        <a:t>Réseau de neurones convolutif</a:t>
                      </a:r>
                      <a:endParaRPr sz="1000"/>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7"/>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La convolution</a:t>
            </a:r>
            <a:endParaRPr/>
          </a:p>
        </p:txBody>
      </p:sp>
      <p:sp>
        <p:nvSpPr>
          <p:cNvPr id="306" name="Google Shape;306;p27"/>
          <p:cNvSpPr/>
          <p:nvPr/>
        </p:nvSpPr>
        <p:spPr>
          <a:xfrm>
            <a:off x="3584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307" name="Google Shape;307;p27"/>
          <p:cNvSpPr/>
          <p:nvPr/>
        </p:nvSpPr>
        <p:spPr>
          <a:xfrm>
            <a:off x="5810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08" name="Google Shape;308;p27"/>
          <p:cNvSpPr/>
          <p:nvPr/>
        </p:nvSpPr>
        <p:spPr>
          <a:xfrm>
            <a:off x="803600" y="18703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4</a:t>
            </a:r>
            <a:endParaRPr/>
          </a:p>
        </p:txBody>
      </p:sp>
      <p:sp>
        <p:nvSpPr>
          <p:cNvPr id="309" name="Google Shape;309;p27"/>
          <p:cNvSpPr/>
          <p:nvPr/>
        </p:nvSpPr>
        <p:spPr>
          <a:xfrm>
            <a:off x="10262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310" name="Google Shape;310;p27"/>
          <p:cNvSpPr/>
          <p:nvPr/>
        </p:nvSpPr>
        <p:spPr>
          <a:xfrm>
            <a:off x="12488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11" name="Google Shape;311;p27"/>
          <p:cNvSpPr/>
          <p:nvPr/>
        </p:nvSpPr>
        <p:spPr>
          <a:xfrm>
            <a:off x="358400" y="21052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312" name="Google Shape;312;p27"/>
          <p:cNvSpPr/>
          <p:nvPr/>
        </p:nvSpPr>
        <p:spPr>
          <a:xfrm>
            <a:off x="581000" y="21052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313" name="Google Shape;313;p27"/>
          <p:cNvSpPr/>
          <p:nvPr/>
        </p:nvSpPr>
        <p:spPr>
          <a:xfrm>
            <a:off x="803600" y="21052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314" name="Google Shape;314;p27"/>
          <p:cNvSpPr/>
          <p:nvPr/>
        </p:nvSpPr>
        <p:spPr>
          <a:xfrm>
            <a:off x="10262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15" name="Google Shape;315;p27"/>
          <p:cNvSpPr/>
          <p:nvPr/>
        </p:nvSpPr>
        <p:spPr>
          <a:xfrm>
            <a:off x="12488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16" name="Google Shape;316;p27"/>
          <p:cNvSpPr/>
          <p:nvPr/>
        </p:nvSpPr>
        <p:spPr>
          <a:xfrm>
            <a:off x="358400" y="23401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317" name="Google Shape;317;p27"/>
          <p:cNvSpPr/>
          <p:nvPr/>
        </p:nvSpPr>
        <p:spPr>
          <a:xfrm>
            <a:off x="581000" y="23401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318" name="Google Shape;318;p27"/>
          <p:cNvSpPr/>
          <p:nvPr/>
        </p:nvSpPr>
        <p:spPr>
          <a:xfrm>
            <a:off x="803600" y="23401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319" name="Google Shape;319;p27"/>
          <p:cNvSpPr/>
          <p:nvPr/>
        </p:nvSpPr>
        <p:spPr>
          <a:xfrm>
            <a:off x="10262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20" name="Google Shape;320;p27"/>
          <p:cNvSpPr/>
          <p:nvPr/>
        </p:nvSpPr>
        <p:spPr>
          <a:xfrm>
            <a:off x="12488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21" name="Google Shape;321;p27"/>
          <p:cNvSpPr/>
          <p:nvPr/>
        </p:nvSpPr>
        <p:spPr>
          <a:xfrm>
            <a:off x="3584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322" name="Google Shape;322;p27"/>
          <p:cNvSpPr/>
          <p:nvPr/>
        </p:nvSpPr>
        <p:spPr>
          <a:xfrm>
            <a:off x="5810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23" name="Google Shape;323;p27"/>
          <p:cNvSpPr/>
          <p:nvPr/>
        </p:nvSpPr>
        <p:spPr>
          <a:xfrm>
            <a:off x="8036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24" name="Google Shape;324;p27"/>
          <p:cNvSpPr/>
          <p:nvPr/>
        </p:nvSpPr>
        <p:spPr>
          <a:xfrm>
            <a:off x="10262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25" name="Google Shape;325;p27"/>
          <p:cNvSpPr/>
          <p:nvPr/>
        </p:nvSpPr>
        <p:spPr>
          <a:xfrm>
            <a:off x="12488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nvGrpSpPr>
          <p:cNvPr id="326" name="Google Shape;326;p27"/>
          <p:cNvGrpSpPr/>
          <p:nvPr/>
        </p:nvGrpSpPr>
        <p:grpSpPr>
          <a:xfrm>
            <a:off x="1880625" y="1987750"/>
            <a:ext cx="667800" cy="704700"/>
            <a:chOff x="1769375" y="1707725"/>
            <a:chExt cx="667800" cy="704700"/>
          </a:xfrm>
        </p:grpSpPr>
        <p:sp>
          <p:nvSpPr>
            <p:cNvPr id="327" name="Google Shape;327;p27"/>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28" name="Google Shape;328;p27"/>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329" name="Google Shape;329;p27"/>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30" name="Google Shape;330;p27"/>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331" name="Google Shape;331;p27"/>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332" name="Google Shape;332;p27"/>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333" name="Google Shape;333;p27"/>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34" name="Google Shape;334;p27"/>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335" name="Google Shape;335;p27"/>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sp>
        <p:nvSpPr>
          <p:cNvPr id="336" name="Google Shape;336;p27"/>
          <p:cNvSpPr txBox="1"/>
          <p:nvPr/>
        </p:nvSpPr>
        <p:spPr>
          <a:xfrm>
            <a:off x="1490600" y="2076875"/>
            <a:ext cx="3708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3600"/>
              <a:t>*</a:t>
            </a:r>
            <a:endParaRPr sz="3600"/>
          </a:p>
        </p:txBody>
      </p:sp>
      <p:sp>
        <p:nvSpPr>
          <p:cNvPr id="337" name="Google Shape;337;p27"/>
          <p:cNvSpPr txBox="1"/>
          <p:nvPr/>
        </p:nvSpPr>
        <p:spPr>
          <a:xfrm>
            <a:off x="2762275" y="2043100"/>
            <a:ext cx="711300" cy="59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3600">
                <a:solidFill>
                  <a:schemeClr val="dk1"/>
                </a:solidFill>
              </a:rPr>
              <a:t>=</a:t>
            </a:r>
            <a:endParaRPr/>
          </a:p>
        </p:txBody>
      </p:sp>
      <p:sp>
        <p:nvSpPr>
          <p:cNvPr id="338" name="Google Shape;338;p27"/>
          <p:cNvSpPr txBox="1"/>
          <p:nvPr/>
        </p:nvSpPr>
        <p:spPr>
          <a:xfrm>
            <a:off x="191575" y="760100"/>
            <a:ext cx="40044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t>En pratique, la matrice par laquelle on multiplie, qu’on appelle “filtre” ou encore “noyau”, est symétrique. Ce qui nous simplifie la vie:</a:t>
            </a:r>
            <a:endParaRPr/>
          </a:p>
        </p:txBody>
      </p:sp>
      <p:grpSp>
        <p:nvGrpSpPr>
          <p:cNvPr id="339" name="Google Shape;339;p27"/>
          <p:cNvGrpSpPr/>
          <p:nvPr/>
        </p:nvGrpSpPr>
        <p:grpSpPr>
          <a:xfrm>
            <a:off x="3328700" y="1870300"/>
            <a:ext cx="1113000" cy="939600"/>
            <a:chOff x="302800" y="1266825"/>
            <a:chExt cx="1113000" cy="939600"/>
          </a:xfrm>
        </p:grpSpPr>
        <p:sp>
          <p:nvSpPr>
            <p:cNvPr id="340" name="Google Shape;340;p27"/>
            <p:cNvSpPr/>
            <p:nvPr/>
          </p:nvSpPr>
          <p:spPr>
            <a:xfrm>
              <a:off x="3028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7"/>
            <p:cNvSpPr/>
            <p:nvPr/>
          </p:nvSpPr>
          <p:spPr>
            <a:xfrm>
              <a:off x="5254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p:nvPr/>
          </p:nvSpPr>
          <p:spPr>
            <a:xfrm>
              <a:off x="7480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7"/>
            <p:cNvSpPr/>
            <p:nvPr/>
          </p:nvSpPr>
          <p:spPr>
            <a:xfrm>
              <a:off x="9706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7"/>
            <p:cNvSpPr/>
            <p:nvPr/>
          </p:nvSpPr>
          <p:spPr>
            <a:xfrm>
              <a:off x="11932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a:off x="3028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a:off x="7480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9706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p:nvPr/>
          </p:nvSpPr>
          <p:spPr>
            <a:xfrm>
              <a:off x="11932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7"/>
            <p:cNvSpPr/>
            <p:nvPr/>
          </p:nvSpPr>
          <p:spPr>
            <a:xfrm>
              <a:off x="3028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7"/>
            <p:cNvSpPr/>
            <p:nvPr/>
          </p:nvSpPr>
          <p:spPr>
            <a:xfrm>
              <a:off x="5254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p:nvPr/>
          </p:nvSpPr>
          <p:spPr>
            <a:xfrm>
              <a:off x="7480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a:off x="9706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a:off x="11932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3028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7"/>
            <p:cNvSpPr/>
            <p:nvPr/>
          </p:nvSpPr>
          <p:spPr>
            <a:xfrm>
              <a:off x="5254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p:nvPr/>
          </p:nvSpPr>
          <p:spPr>
            <a:xfrm>
              <a:off x="7480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9706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11932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525400" y="15017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4</a:t>
              </a:r>
              <a:endParaRPr/>
            </a:p>
          </p:txBody>
        </p:sp>
      </p:grpSp>
      <p:sp>
        <p:nvSpPr>
          <p:cNvPr id="360" name="Google Shape;360;p27"/>
          <p:cNvSpPr/>
          <p:nvPr/>
        </p:nvSpPr>
        <p:spPr>
          <a:xfrm>
            <a:off x="358400" y="1855900"/>
            <a:ext cx="222600" cy="263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838325" y="2090800"/>
            <a:ext cx="222600" cy="2637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2357713" y="2208250"/>
            <a:ext cx="222600" cy="2637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txBox="1"/>
          <p:nvPr/>
        </p:nvSpPr>
        <p:spPr>
          <a:xfrm>
            <a:off x="1471400" y="2708700"/>
            <a:ext cx="2440200" cy="7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t>   2 x 0 + 0 x 1 + 4 x 0 </a:t>
            </a:r>
            <a:endParaRPr/>
          </a:p>
          <a:p>
            <a:pPr indent="0" lvl="0" marL="0" rtl="0" algn="l">
              <a:spcBef>
                <a:spcPts val="0"/>
              </a:spcBef>
              <a:spcAft>
                <a:spcPts val="0"/>
              </a:spcAft>
              <a:buNone/>
            </a:pPr>
            <a:r>
              <a:rPr lang="en-CA"/>
              <a:t>+ 1 x 1 + 1 x 1 + 1 x 1</a:t>
            </a:r>
            <a:endParaRPr/>
          </a:p>
          <a:p>
            <a:pPr indent="0" lvl="0" marL="0" rtl="0" algn="l">
              <a:spcBef>
                <a:spcPts val="0"/>
              </a:spcBef>
              <a:spcAft>
                <a:spcPts val="0"/>
              </a:spcAft>
              <a:buNone/>
            </a:pPr>
            <a:r>
              <a:rPr lang="en-CA"/>
              <a:t>+ 5 x 0 + 1 x 1 + 3 x 0 = 4</a:t>
            </a:r>
            <a:endParaRPr/>
          </a:p>
        </p:txBody>
      </p:sp>
      <p:sp>
        <p:nvSpPr>
          <p:cNvPr id="364" name="Google Shape;364;p27"/>
          <p:cNvSpPr/>
          <p:nvPr/>
        </p:nvSpPr>
        <p:spPr>
          <a:xfrm>
            <a:off x="1638800" y="2766525"/>
            <a:ext cx="222600" cy="263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1954850" y="2766525"/>
            <a:ext cx="222600" cy="263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2826075" y="2984750"/>
            <a:ext cx="222600" cy="2637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3140438" y="2984750"/>
            <a:ext cx="222600" cy="263700"/>
          </a:xfrm>
          <a:prstGeom prst="ellipse">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1894238" y="1944550"/>
            <a:ext cx="222600" cy="263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p90"/>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CE QUE VOUS DEVEZ RETENIR</a:t>
            </a:r>
            <a:endParaRPr/>
          </a:p>
        </p:txBody>
      </p:sp>
      <p:sp>
        <p:nvSpPr>
          <p:cNvPr id="2117" name="Google Shape;2117;p90"/>
          <p:cNvSpPr txBox="1"/>
          <p:nvPr>
            <p:ph idx="4294967295" type="body"/>
          </p:nvPr>
        </p:nvSpPr>
        <p:spPr>
          <a:xfrm>
            <a:off x="175600" y="681700"/>
            <a:ext cx="4246200" cy="2091000"/>
          </a:xfrm>
          <a:prstGeom prst="rect">
            <a:avLst/>
          </a:prstGeom>
        </p:spPr>
        <p:txBody>
          <a:bodyPr anchorCtr="0" anchor="t" bIns="91425" lIns="91425" spcFirstLastPara="1" rIns="91425" wrap="square" tIns="91425">
            <a:noAutofit/>
          </a:bodyPr>
          <a:lstStyle/>
          <a:p>
            <a:pPr indent="-304800" lvl="0" marL="457200" rtl="0" algn="l">
              <a:spcBef>
                <a:spcPts val="640"/>
              </a:spcBef>
              <a:spcAft>
                <a:spcPts val="0"/>
              </a:spcAft>
              <a:buSzPts val="1200"/>
              <a:buChar char="-"/>
            </a:pPr>
            <a:r>
              <a:rPr lang="en-CA"/>
              <a:t>Le Machine Learning est un </a:t>
            </a:r>
            <a:r>
              <a:rPr lang="en-CA">
                <a:solidFill>
                  <a:srgbClr val="0E5A73"/>
                </a:solidFill>
              </a:rPr>
              <a:t>ensemble de méthodes,</a:t>
            </a:r>
            <a:r>
              <a:rPr lang="en-CA"/>
              <a:t> chacune adaptée (ou pas) à certaines situations.</a:t>
            </a:r>
            <a:endParaRPr/>
          </a:p>
          <a:p>
            <a:pPr indent="-304800" lvl="0" marL="457200" rtl="0" algn="l">
              <a:spcBef>
                <a:spcPts val="0"/>
              </a:spcBef>
              <a:spcAft>
                <a:spcPts val="0"/>
              </a:spcAft>
              <a:buSzPts val="1200"/>
              <a:buChar char="-"/>
            </a:pPr>
            <a:r>
              <a:rPr lang="en-CA"/>
              <a:t>Si vous devenez </a:t>
            </a:r>
            <a:r>
              <a:rPr lang="en-CA">
                <a:solidFill>
                  <a:schemeClr val="accent2"/>
                </a:solidFill>
              </a:rPr>
              <a:t>Data Scientist:</a:t>
            </a:r>
            <a:r>
              <a:rPr lang="en-CA"/>
              <a:t> votre job est de comprendre quelle méthode utiliser, de pouvoir l’expliquer et de savoir optimiser ses paramètres.</a:t>
            </a:r>
            <a:endParaRPr/>
          </a:p>
          <a:p>
            <a:pPr indent="-304800" lvl="0" marL="457200" rtl="0" algn="l">
              <a:spcBef>
                <a:spcPts val="0"/>
              </a:spcBef>
              <a:spcAft>
                <a:spcPts val="0"/>
              </a:spcAft>
              <a:buSzPts val="1200"/>
              <a:buChar char="-"/>
            </a:pPr>
            <a:r>
              <a:rPr lang="en-CA"/>
              <a:t>La </a:t>
            </a:r>
            <a:r>
              <a:rPr lang="en-CA">
                <a:solidFill>
                  <a:srgbClr val="0E5A73"/>
                </a:solidFill>
              </a:rPr>
              <a:t>complexité de la solution</a:t>
            </a:r>
            <a:r>
              <a:rPr lang="en-CA"/>
              <a:t> doit dépendre de celle du problème.</a:t>
            </a:r>
            <a:endParaRPr/>
          </a:p>
          <a:p>
            <a:pPr indent="-304800" lvl="0" marL="457200" rtl="0" algn="l">
              <a:spcBef>
                <a:spcPts val="0"/>
              </a:spcBef>
              <a:spcAft>
                <a:spcPts val="0"/>
              </a:spcAft>
              <a:buSzPts val="1200"/>
              <a:buChar char="-"/>
            </a:pPr>
            <a:r>
              <a:rPr lang="en-CA"/>
              <a:t>Il n’y a qu’un moyen pour savoir si vous avez résolu le problème: le </a:t>
            </a:r>
            <a:r>
              <a:rPr lang="en-CA">
                <a:solidFill>
                  <a:schemeClr val="accent2"/>
                </a:solidFill>
              </a:rPr>
              <a:t>test</a:t>
            </a:r>
            <a:r>
              <a:rPr lang="en-CA"/>
              <a:t>!</a:t>
            </a:r>
            <a:endParaRPr/>
          </a:p>
          <a:p>
            <a:pPr indent="-304800" lvl="0" marL="457200" rtl="0" algn="l">
              <a:spcBef>
                <a:spcPts val="0"/>
              </a:spcBef>
              <a:spcAft>
                <a:spcPts val="0"/>
              </a:spcAft>
              <a:buSzPts val="1200"/>
              <a:buChar char="-"/>
            </a:pPr>
            <a:r>
              <a:rPr lang="en-CA"/>
              <a:t>La plupart des méthodes sont </a:t>
            </a:r>
            <a:r>
              <a:rPr lang="en-CA">
                <a:solidFill>
                  <a:srgbClr val="0E5A73"/>
                </a:solidFill>
              </a:rPr>
              <a:t>déjà implémentées</a:t>
            </a:r>
            <a:r>
              <a:rPr lang="en-CA"/>
              <a:t>, ne réinventez pas la roue.</a:t>
            </a:r>
            <a:endParaRPr/>
          </a:p>
          <a:p>
            <a:pPr indent="-304800" lvl="0" marL="457200" rtl="0" algn="l">
              <a:spcBef>
                <a:spcPts val="0"/>
              </a:spcBef>
              <a:spcAft>
                <a:spcPts val="0"/>
              </a:spcAft>
              <a:buSzPts val="1200"/>
              <a:buChar char="-"/>
            </a:pPr>
            <a:r>
              <a:rPr lang="en-CA"/>
              <a:t>Votre intuition et votre expérience sont pour beaucoup dans la qualité du modèle. </a:t>
            </a:r>
            <a:r>
              <a:rPr lang="en-CA">
                <a:solidFill>
                  <a:schemeClr val="accent2"/>
                </a:solidFill>
              </a:rPr>
              <a:t>L’ordinateur est un outil</a:t>
            </a:r>
            <a:r>
              <a:rPr lang="en-CA"/>
              <a: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1" name="Shape 2121"/>
        <p:cNvGrpSpPr/>
        <p:nvPr/>
      </p:nvGrpSpPr>
      <p:grpSpPr>
        <a:xfrm>
          <a:off x="0" y="0"/>
          <a:ext cx="0" cy="0"/>
          <a:chOff x="0" y="0"/>
          <a:chExt cx="0" cy="0"/>
        </a:xfrm>
      </p:grpSpPr>
      <p:sp>
        <p:nvSpPr>
          <p:cNvPr id="2122" name="Google Shape;2122;p91"/>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PROJET</a:t>
            </a:r>
            <a:endParaRPr/>
          </a:p>
        </p:txBody>
      </p:sp>
      <p:sp>
        <p:nvSpPr>
          <p:cNvPr id="2123" name="Google Shape;2123;p91"/>
          <p:cNvSpPr txBox="1"/>
          <p:nvPr>
            <p:ph idx="4294967295" type="body"/>
          </p:nvPr>
        </p:nvSpPr>
        <p:spPr>
          <a:xfrm>
            <a:off x="175600" y="681700"/>
            <a:ext cx="4246200" cy="20910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t/>
            </a:r>
            <a:endParaRPr/>
          </a:p>
          <a:p>
            <a:pPr indent="0" lvl="0" marL="0" rtl="0" algn="l">
              <a:spcBef>
                <a:spcPts val="640"/>
              </a:spcBef>
              <a:spcAft>
                <a:spcPts val="0"/>
              </a:spcAft>
              <a:buNone/>
            </a:pPr>
            <a:r>
              <a:t/>
            </a:r>
            <a:endParaRPr/>
          </a:p>
          <a:p>
            <a:pPr indent="0" lvl="0" marL="0" rtl="0" algn="l">
              <a:spcBef>
                <a:spcPts val="640"/>
              </a:spcBef>
              <a:spcAft>
                <a:spcPts val="0"/>
              </a:spcAft>
              <a:buNone/>
            </a:pPr>
            <a:r>
              <a:t/>
            </a:r>
            <a:endParaRPr/>
          </a:p>
          <a:p>
            <a:pPr indent="0" lvl="0" marL="0" rtl="0" algn="ctr">
              <a:spcBef>
                <a:spcPts val="640"/>
              </a:spcBef>
              <a:spcAft>
                <a:spcPts val="0"/>
              </a:spcAft>
              <a:buNone/>
            </a:pPr>
            <a:r>
              <a:rPr lang="en-CA"/>
              <a:t>cf la </a:t>
            </a:r>
            <a:r>
              <a:rPr lang="en-CA" u="sng">
                <a:solidFill>
                  <a:schemeClr val="hlink"/>
                </a:solidFill>
                <a:hlinkClick r:id="rId3"/>
              </a:rPr>
              <a:t>page du site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8"/>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La convolution</a:t>
            </a:r>
            <a:endParaRPr/>
          </a:p>
        </p:txBody>
      </p:sp>
      <p:sp>
        <p:nvSpPr>
          <p:cNvPr id="374" name="Google Shape;374;p28"/>
          <p:cNvSpPr/>
          <p:nvPr/>
        </p:nvSpPr>
        <p:spPr>
          <a:xfrm>
            <a:off x="3584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375" name="Google Shape;375;p28"/>
          <p:cNvSpPr/>
          <p:nvPr/>
        </p:nvSpPr>
        <p:spPr>
          <a:xfrm>
            <a:off x="5810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76" name="Google Shape;376;p28"/>
          <p:cNvSpPr/>
          <p:nvPr/>
        </p:nvSpPr>
        <p:spPr>
          <a:xfrm>
            <a:off x="8036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4</a:t>
            </a:r>
            <a:endParaRPr/>
          </a:p>
        </p:txBody>
      </p:sp>
      <p:sp>
        <p:nvSpPr>
          <p:cNvPr id="377" name="Google Shape;377;p28"/>
          <p:cNvSpPr/>
          <p:nvPr/>
        </p:nvSpPr>
        <p:spPr>
          <a:xfrm>
            <a:off x="10262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378" name="Google Shape;378;p28"/>
          <p:cNvSpPr/>
          <p:nvPr/>
        </p:nvSpPr>
        <p:spPr>
          <a:xfrm>
            <a:off x="12488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79" name="Google Shape;379;p28"/>
          <p:cNvSpPr/>
          <p:nvPr/>
        </p:nvSpPr>
        <p:spPr>
          <a:xfrm>
            <a:off x="3584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380" name="Google Shape;380;p28"/>
          <p:cNvSpPr/>
          <p:nvPr/>
        </p:nvSpPr>
        <p:spPr>
          <a:xfrm>
            <a:off x="581000" y="21052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381" name="Google Shape;381;p28"/>
          <p:cNvSpPr/>
          <p:nvPr/>
        </p:nvSpPr>
        <p:spPr>
          <a:xfrm>
            <a:off x="803600" y="21052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382" name="Google Shape;382;p28"/>
          <p:cNvSpPr/>
          <p:nvPr/>
        </p:nvSpPr>
        <p:spPr>
          <a:xfrm>
            <a:off x="1026200" y="21052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83" name="Google Shape;383;p28"/>
          <p:cNvSpPr/>
          <p:nvPr/>
        </p:nvSpPr>
        <p:spPr>
          <a:xfrm>
            <a:off x="12488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84" name="Google Shape;384;p28"/>
          <p:cNvSpPr/>
          <p:nvPr/>
        </p:nvSpPr>
        <p:spPr>
          <a:xfrm>
            <a:off x="3584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385" name="Google Shape;385;p28"/>
          <p:cNvSpPr/>
          <p:nvPr/>
        </p:nvSpPr>
        <p:spPr>
          <a:xfrm>
            <a:off x="581000" y="23401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386" name="Google Shape;386;p28"/>
          <p:cNvSpPr/>
          <p:nvPr/>
        </p:nvSpPr>
        <p:spPr>
          <a:xfrm>
            <a:off x="803600" y="23401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387" name="Google Shape;387;p28"/>
          <p:cNvSpPr/>
          <p:nvPr/>
        </p:nvSpPr>
        <p:spPr>
          <a:xfrm>
            <a:off x="1026200" y="23401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88" name="Google Shape;388;p28"/>
          <p:cNvSpPr/>
          <p:nvPr/>
        </p:nvSpPr>
        <p:spPr>
          <a:xfrm>
            <a:off x="12488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89" name="Google Shape;389;p28"/>
          <p:cNvSpPr/>
          <p:nvPr/>
        </p:nvSpPr>
        <p:spPr>
          <a:xfrm>
            <a:off x="3584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390" name="Google Shape;390;p28"/>
          <p:cNvSpPr/>
          <p:nvPr/>
        </p:nvSpPr>
        <p:spPr>
          <a:xfrm>
            <a:off x="5810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91" name="Google Shape;391;p28"/>
          <p:cNvSpPr/>
          <p:nvPr/>
        </p:nvSpPr>
        <p:spPr>
          <a:xfrm>
            <a:off x="8036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92" name="Google Shape;392;p28"/>
          <p:cNvSpPr/>
          <p:nvPr/>
        </p:nvSpPr>
        <p:spPr>
          <a:xfrm>
            <a:off x="10262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93" name="Google Shape;393;p28"/>
          <p:cNvSpPr/>
          <p:nvPr/>
        </p:nvSpPr>
        <p:spPr>
          <a:xfrm>
            <a:off x="12488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nvGrpSpPr>
          <p:cNvPr id="394" name="Google Shape;394;p28"/>
          <p:cNvGrpSpPr/>
          <p:nvPr/>
        </p:nvGrpSpPr>
        <p:grpSpPr>
          <a:xfrm>
            <a:off x="1880625" y="1987750"/>
            <a:ext cx="667800" cy="704700"/>
            <a:chOff x="1769375" y="1707725"/>
            <a:chExt cx="667800" cy="704700"/>
          </a:xfrm>
        </p:grpSpPr>
        <p:sp>
          <p:nvSpPr>
            <p:cNvPr id="395" name="Google Shape;395;p28"/>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96" name="Google Shape;396;p28"/>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397" name="Google Shape;397;p28"/>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398" name="Google Shape;398;p28"/>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399" name="Google Shape;399;p28"/>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400" name="Google Shape;400;p28"/>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401" name="Google Shape;401;p28"/>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402" name="Google Shape;402;p28"/>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403" name="Google Shape;403;p28"/>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sp>
        <p:nvSpPr>
          <p:cNvPr id="404" name="Google Shape;404;p28"/>
          <p:cNvSpPr txBox="1"/>
          <p:nvPr/>
        </p:nvSpPr>
        <p:spPr>
          <a:xfrm>
            <a:off x="1490600" y="2076875"/>
            <a:ext cx="3708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3600"/>
              <a:t>*</a:t>
            </a:r>
            <a:endParaRPr sz="3600"/>
          </a:p>
        </p:txBody>
      </p:sp>
      <p:sp>
        <p:nvSpPr>
          <p:cNvPr id="405" name="Google Shape;405;p28"/>
          <p:cNvSpPr txBox="1"/>
          <p:nvPr/>
        </p:nvSpPr>
        <p:spPr>
          <a:xfrm>
            <a:off x="2762275" y="2043100"/>
            <a:ext cx="711300" cy="59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3600">
                <a:solidFill>
                  <a:schemeClr val="dk1"/>
                </a:solidFill>
              </a:rPr>
              <a:t>=</a:t>
            </a:r>
            <a:endParaRPr/>
          </a:p>
        </p:txBody>
      </p:sp>
      <p:sp>
        <p:nvSpPr>
          <p:cNvPr id="406" name="Google Shape;406;p28"/>
          <p:cNvSpPr txBox="1"/>
          <p:nvPr/>
        </p:nvSpPr>
        <p:spPr>
          <a:xfrm>
            <a:off x="191575" y="760100"/>
            <a:ext cx="40044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t>A vous...</a:t>
            </a:r>
            <a:endParaRPr/>
          </a:p>
        </p:txBody>
      </p:sp>
      <p:grpSp>
        <p:nvGrpSpPr>
          <p:cNvPr id="407" name="Google Shape;407;p28"/>
          <p:cNvGrpSpPr/>
          <p:nvPr/>
        </p:nvGrpSpPr>
        <p:grpSpPr>
          <a:xfrm>
            <a:off x="3328700" y="1870300"/>
            <a:ext cx="1113000" cy="939600"/>
            <a:chOff x="302800" y="1266825"/>
            <a:chExt cx="1113000" cy="939600"/>
          </a:xfrm>
        </p:grpSpPr>
        <p:sp>
          <p:nvSpPr>
            <p:cNvPr id="408" name="Google Shape;408;p28"/>
            <p:cNvSpPr/>
            <p:nvPr/>
          </p:nvSpPr>
          <p:spPr>
            <a:xfrm>
              <a:off x="3028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a:off x="5254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7480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p:nvPr/>
          </p:nvSpPr>
          <p:spPr>
            <a:xfrm>
              <a:off x="9706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8"/>
            <p:cNvSpPr/>
            <p:nvPr/>
          </p:nvSpPr>
          <p:spPr>
            <a:xfrm>
              <a:off x="11932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
            <p:cNvSpPr/>
            <p:nvPr/>
          </p:nvSpPr>
          <p:spPr>
            <a:xfrm>
              <a:off x="3028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p:nvPr/>
          </p:nvSpPr>
          <p:spPr>
            <a:xfrm>
              <a:off x="7480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9706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8"/>
            <p:cNvSpPr/>
            <p:nvPr/>
          </p:nvSpPr>
          <p:spPr>
            <a:xfrm>
              <a:off x="11932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p:nvPr/>
          </p:nvSpPr>
          <p:spPr>
            <a:xfrm>
              <a:off x="3028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8"/>
            <p:cNvSpPr/>
            <p:nvPr/>
          </p:nvSpPr>
          <p:spPr>
            <a:xfrm>
              <a:off x="5254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p:nvPr/>
          </p:nvSpPr>
          <p:spPr>
            <a:xfrm>
              <a:off x="7480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9706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8"/>
            <p:cNvSpPr/>
            <p:nvPr/>
          </p:nvSpPr>
          <p:spPr>
            <a:xfrm>
              <a:off x="11932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8"/>
            <p:cNvSpPr/>
            <p:nvPr/>
          </p:nvSpPr>
          <p:spPr>
            <a:xfrm>
              <a:off x="3028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p:nvPr/>
          </p:nvSpPr>
          <p:spPr>
            <a:xfrm>
              <a:off x="5254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a:off x="7480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a:off x="9706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11932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5254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4</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9"/>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La convolution</a:t>
            </a:r>
            <a:endParaRPr/>
          </a:p>
        </p:txBody>
      </p:sp>
      <p:sp>
        <p:nvSpPr>
          <p:cNvPr id="433" name="Google Shape;433;p29"/>
          <p:cNvSpPr/>
          <p:nvPr/>
        </p:nvSpPr>
        <p:spPr>
          <a:xfrm>
            <a:off x="3584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2</a:t>
            </a:r>
            <a:endParaRPr/>
          </a:p>
        </p:txBody>
      </p:sp>
      <p:sp>
        <p:nvSpPr>
          <p:cNvPr id="434" name="Google Shape;434;p29"/>
          <p:cNvSpPr/>
          <p:nvPr/>
        </p:nvSpPr>
        <p:spPr>
          <a:xfrm>
            <a:off x="5810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435" name="Google Shape;435;p29"/>
          <p:cNvSpPr/>
          <p:nvPr/>
        </p:nvSpPr>
        <p:spPr>
          <a:xfrm>
            <a:off x="8036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4</a:t>
            </a:r>
            <a:endParaRPr/>
          </a:p>
        </p:txBody>
      </p:sp>
      <p:sp>
        <p:nvSpPr>
          <p:cNvPr id="436" name="Google Shape;436;p29"/>
          <p:cNvSpPr/>
          <p:nvPr/>
        </p:nvSpPr>
        <p:spPr>
          <a:xfrm>
            <a:off x="10262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437" name="Google Shape;437;p29"/>
          <p:cNvSpPr/>
          <p:nvPr/>
        </p:nvSpPr>
        <p:spPr>
          <a:xfrm>
            <a:off x="1248800" y="18703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438" name="Google Shape;438;p29"/>
          <p:cNvSpPr/>
          <p:nvPr/>
        </p:nvSpPr>
        <p:spPr>
          <a:xfrm>
            <a:off x="3584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439" name="Google Shape;439;p29"/>
          <p:cNvSpPr/>
          <p:nvPr/>
        </p:nvSpPr>
        <p:spPr>
          <a:xfrm>
            <a:off x="581000" y="21052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440" name="Google Shape;440;p29"/>
          <p:cNvSpPr/>
          <p:nvPr/>
        </p:nvSpPr>
        <p:spPr>
          <a:xfrm>
            <a:off x="803600" y="21052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441" name="Google Shape;441;p29"/>
          <p:cNvSpPr/>
          <p:nvPr/>
        </p:nvSpPr>
        <p:spPr>
          <a:xfrm>
            <a:off x="1026200" y="21052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442" name="Google Shape;442;p29"/>
          <p:cNvSpPr/>
          <p:nvPr/>
        </p:nvSpPr>
        <p:spPr>
          <a:xfrm>
            <a:off x="1248800" y="21052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443" name="Google Shape;443;p29"/>
          <p:cNvSpPr/>
          <p:nvPr/>
        </p:nvSpPr>
        <p:spPr>
          <a:xfrm>
            <a:off x="3584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444" name="Google Shape;444;p29"/>
          <p:cNvSpPr/>
          <p:nvPr/>
        </p:nvSpPr>
        <p:spPr>
          <a:xfrm>
            <a:off x="581000" y="23401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445" name="Google Shape;445;p29"/>
          <p:cNvSpPr/>
          <p:nvPr/>
        </p:nvSpPr>
        <p:spPr>
          <a:xfrm>
            <a:off x="803600" y="23401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3</a:t>
            </a:r>
            <a:endParaRPr/>
          </a:p>
        </p:txBody>
      </p:sp>
      <p:sp>
        <p:nvSpPr>
          <p:cNvPr id="446" name="Google Shape;446;p29"/>
          <p:cNvSpPr/>
          <p:nvPr/>
        </p:nvSpPr>
        <p:spPr>
          <a:xfrm>
            <a:off x="1026200" y="23401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447" name="Google Shape;447;p29"/>
          <p:cNvSpPr/>
          <p:nvPr/>
        </p:nvSpPr>
        <p:spPr>
          <a:xfrm>
            <a:off x="1248800" y="23401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448" name="Google Shape;448;p29"/>
          <p:cNvSpPr/>
          <p:nvPr/>
        </p:nvSpPr>
        <p:spPr>
          <a:xfrm>
            <a:off x="3584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449" name="Google Shape;449;p29"/>
          <p:cNvSpPr/>
          <p:nvPr/>
        </p:nvSpPr>
        <p:spPr>
          <a:xfrm>
            <a:off x="5810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450" name="Google Shape;450;p29"/>
          <p:cNvSpPr/>
          <p:nvPr/>
        </p:nvSpPr>
        <p:spPr>
          <a:xfrm>
            <a:off x="8036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451" name="Google Shape;451;p29"/>
          <p:cNvSpPr/>
          <p:nvPr/>
        </p:nvSpPr>
        <p:spPr>
          <a:xfrm>
            <a:off x="1026200" y="2575000"/>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452" name="Google Shape;452;p29"/>
          <p:cNvSpPr/>
          <p:nvPr/>
        </p:nvSpPr>
        <p:spPr>
          <a:xfrm>
            <a:off x="1248800" y="2575000"/>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nvGrpSpPr>
          <p:cNvPr id="453" name="Google Shape;453;p29"/>
          <p:cNvGrpSpPr/>
          <p:nvPr/>
        </p:nvGrpSpPr>
        <p:grpSpPr>
          <a:xfrm>
            <a:off x="1880625" y="1987750"/>
            <a:ext cx="667800" cy="704700"/>
            <a:chOff x="1769375" y="1707725"/>
            <a:chExt cx="667800" cy="704700"/>
          </a:xfrm>
        </p:grpSpPr>
        <p:sp>
          <p:nvSpPr>
            <p:cNvPr id="454" name="Google Shape;454;p29"/>
            <p:cNvSpPr/>
            <p:nvPr/>
          </p:nvSpPr>
          <p:spPr>
            <a:xfrm>
              <a:off x="17693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455" name="Google Shape;455;p29"/>
            <p:cNvSpPr/>
            <p:nvPr/>
          </p:nvSpPr>
          <p:spPr>
            <a:xfrm>
              <a:off x="19919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456" name="Google Shape;456;p29"/>
            <p:cNvSpPr/>
            <p:nvPr/>
          </p:nvSpPr>
          <p:spPr>
            <a:xfrm>
              <a:off x="2214575" y="1707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457" name="Google Shape;457;p29"/>
            <p:cNvSpPr/>
            <p:nvPr/>
          </p:nvSpPr>
          <p:spPr>
            <a:xfrm>
              <a:off x="17693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458" name="Google Shape;458;p29"/>
            <p:cNvSpPr/>
            <p:nvPr/>
          </p:nvSpPr>
          <p:spPr>
            <a:xfrm>
              <a:off x="19919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459" name="Google Shape;459;p29"/>
            <p:cNvSpPr/>
            <p:nvPr/>
          </p:nvSpPr>
          <p:spPr>
            <a:xfrm>
              <a:off x="2214575" y="1942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460" name="Google Shape;460;p29"/>
            <p:cNvSpPr/>
            <p:nvPr/>
          </p:nvSpPr>
          <p:spPr>
            <a:xfrm>
              <a:off x="17693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sp>
          <p:nvSpPr>
            <p:cNvPr id="461" name="Google Shape;461;p29"/>
            <p:cNvSpPr/>
            <p:nvPr/>
          </p:nvSpPr>
          <p:spPr>
            <a:xfrm>
              <a:off x="19919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1</a:t>
              </a:r>
              <a:endParaRPr/>
            </a:p>
          </p:txBody>
        </p:sp>
        <p:sp>
          <p:nvSpPr>
            <p:cNvPr id="462" name="Google Shape;462;p29"/>
            <p:cNvSpPr/>
            <p:nvPr/>
          </p:nvSpPr>
          <p:spPr>
            <a:xfrm>
              <a:off x="2214575" y="2177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0</a:t>
              </a:r>
              <a:endParaRPr/>
            </a:p>
          </p:txBody>
        </p:sp>
      </p:grpSp>
      <p:sp>
        <p:nvSpPr>
          <p:cNvPr id="463" name="Google Shape;463;p29"/>
          <p:cNvSpPr txBox="1"/>
          <p:nvPr/>
        </p:nvSpPr>
        <p:spPr>
          <a:xfrm>
            <a:off x="1490600" y="2076875"/>
            <a:ext cx="3708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3600"/>
              <a:t>*</a:t>
            </a:r>
            <a:endParaRPr sz="3600"/>
          </a:p>
        </p:txBody>
      </p:sp>
      <p:sp>
        <p:nvSpPr>
          <p:cNvPr id="464" name="Google Shape;464;p29"/>
          <p:cNvSpPr txBox="1"/>
          <p:nvPr/>
        </p:nvSpPr>
        <p:spPr>
          <a:xfrm>
            <a:off x="2762275" y="2043100"/>
            <a:ext cx="711300" cy="59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3600">
                <a:solidFill>
                  <a:schemeClr val="dk1"/>
                </a:solidFill>
              </a:rPr>
              <a:t>=</a:t>
            </a:r>
            <a:endParaRPr/>
          </a:p>
        </p:txBody>
      </p:sp>
      <p:sp>
        <p:nvSpPr>
          <p:cNvPr id="465" name="Google Shape;465;p29"/>
          <p:cNvSpPr txBox="1"/>
          <p:nvPr/>
        </p:nvSpPr>
        <p:spPr>
          <a:xfrm>
            <a:off x="191575" y="760100"/>
            <a:ext cx="40044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t>A vous...</a:t>
            </a:r>
            <a:endParaRPr/>
          </a:p>
        </p:txBody>
      </p:sp>
      <p:grpSp>
        <p:nvGrpSpPr>
          <p:cNvPr id="466" name="Google Shape;466;p29"/>
          <p:cNvGrpSpPr/>
          <p:nvPr/>
        </p:nvGrpSpPr>
        <p:grpSpPr>
          <a:xfrm>
            <a:off x="3328700" y="1870300"/>
            <a:ext cx="1113000" cy="939600"/>
            <a:chOff x="302800" y="1266825"/>
            <a:chExt cx="1113000" cy="939600"/>
          </a:xfrm>
        </p:grpSpPr>
        <p:sp>
          <p:nvSpPr>
            <p:cNvPr id="467" name="Google Shape;467;p29"/>
            <p:cNvSpPr/>
            <p:nvPr/>
          </p:nvSpPr>
          <p:spPr>
            <a:xfrm>
              <a:off x="3028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9"/>
            <p:cNvSpPr/>
            <p:nvPr/>
          </p:nvSpPr>
          <p:spPr>
            <a:xfrm>
              <a:off x="5254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p:nvPr/>
          </p:nvSpPr>
          <p:spPr>
            <a:xfrm>
              <a:off x="7480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p:nvPr/>
          </p:nvSpPr>
          <p:spPr>
            <a:xfrm>
              <a:off x="9706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p:nvPr/>
          </p:nvSpPr>
          <p:spPr>
            <a:xfrm>
              <a:off x="1193200" y="12668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3028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7480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9706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11932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3028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5254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748000" y="1736625"/>
              <a:ext cx="222600" cy="234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5</a:t>
              </a:r>
              <a:endParaRPr/>
            </a:p>
          </p:txBody>
        </p:sp>
        <p:sp>
          <p:nvSpPr>
            <p:cNvPr id="479" name="Google Shape;479;p29"/>
            <p:cNvSpPr/>
            <p:nvPr/>
          </p:nvSpPr>
          <p:spPr>
            <a:xfrm>
              <a:off x="9706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1193200" y="17366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3028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p:nvPr/>
          </p:nvSpPr>
          <p:spPr>
            <a:xfrm>
              <a:off x="5254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9"/>
            <p:cNvSpPr/>
            <p:nvPr/>
          </p:nvSpPr>
          <p:spPr>
            <a:xfrm>
              <a:off x="7480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9706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1193200" y="19715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525400" y="1501725"/>
              <a:ext cx="222600" cy="2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CA"/>
                <a:t>4</a:t>
              </a:r>
              <a:endParaRPr/>
            </a:p>
          </p:txBody>
        </p:sp>
      </p:grpSp>
      <p:sp>
        <p:nvSpPr>
          <p:cNvPr id="487" name="Google Shape;487;p29"/>
          <p:cNvSpPr txBox="1"/>
          <p:nvPr/>
        </p:nvSpPr>
        <p:spPr>
          <a:xfrm>
            <a:off x="1471400" y="2708700"/>
            <a:ext cx="2440200" cy="7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t>   1 x 0 + 1 x 1 + 0 x 0 </a:t>
            </a:r>
            <a:endParaRPr/>
          </a:p>
          <a:p>
            <a:pPr indent="0" lvl="0" marL="0" rtl="0" algn="l">
              <a:spcBef>
                <a:spcPts val="0"/>
              </a:spcBef>
              <a:spcAft>
                <a:spcPts val="0"/>
              </a:spcAft>
              <a:buNone/>
            </a:pPr>
            <a:r>
              <a:rPr lang="en-CA"/>
              <a:t>+ 1 x 1 + 3 x 1 + 0 x 1</a:t>
            </a:r>
            <a:endParaRPr/>
          </a:p>
          <a:p>
            <a:pPr indent="0" lvl="0" marL="0" rtl="0" algn="l">
              <a:spcBef>
                <a:spcPts val="0"/>
              </a:spcBef>
              <a:spcAft>
                <a:spcPts val="0"/>
              </a:spcAft>
              <a:buNone/>
            </a:pPr>
            <a:r>
              <a:rPr lang="en-CA"/>
              <a:t>+ 0 x 0 + 0 x 1 + 0 x 0 = 5</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urs P7">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urs P7">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